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6" r:id="rId2"/>
    <p:sldMasterId id="2147483653" r:id="rId3"/>
  </p:sldMasterIdLst>
  <p:notesMasterIdLst>
    <p:notesMasterId r:id="rId6"/>
  </p:notesMasterIdLst>
  <p:handoutMasterIdLst>
    <p:handoutMasterId r:id="rId7"/>
  </p:handoutMasterIdLst>
  <p:sldIdLst>
    <p:sldId id="292" r:id="rId4"/>
    <p:sldId id="290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99A"/>
    <a:srgbClr val="0A456F"/>
    <a:srgbClr val="C1DCF7"/>
    <a:srgbClr val="E85032"/>
    <a:srgbClr val="FEBE1B"/>
    <a:srgbClr val="0C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6" autoAdjust="0"/>
    <p:restoredTop sz="94680" autoAdjust="0"/>
  </p:normalViewPr>
  <p:slideViewPr>
    <p:cSldViewPr snapToGrid="0" snapToObjects="1">
      <p:cViewPr varScale="1">
        <p:scale>
          <a:sx n="63" d="100"/>
          <a:sy n="63" d="100"/>
        </p:scale>
        <p:origin x="113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246A1B-1363-1948-A6AD-374FE2D3B0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8D487-ADA8-2548-A4DC-8F9403E606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C12D51-A94B-1646-AD86-BEB6031ABA8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A8EF5-7ABC-5F47-A238-72D91CAB3C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1E0A-D3CC-954B-9293-3E062E8225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0499E9-CADF-6048-ADB5-BCFC9858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188742-21A8-4A45-B258-9B077CBEBBE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FA3740-3140-424F-B076-686CB6CF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3740-3140-424F-B076-686CB6CF3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3740-3140-424F-B076-686CB6CF3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– Tex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8D7A3A-B387-F34B-8056-5B547206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"/>
          <a:stretch/>
        </p:blipFill>
        <p:spPr>
          <a:xfrm>
            <a:off x="0" y="0"/>
            <a:ext cx="12192000" cy="6743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DFF249-6503-634F-9F4A-3BC57E4149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183198"/>
            <a:ext cx="11794316" cy="5238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156EB6-7071-764E-A71C-48EB498A4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035" y="1673352"/>
            <a:ext cx="5776913" cy="4356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4000"/>
              </a:lnSpc>
              <a:spcBef>
                <a:spcPts val="1000"/>
              </a:spcBef>
              <a:buClr>
                <a:srgbClr val="26B99A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A456F"/>
                </a:solidFill>
                <a:latin typeface="+mn-lt"/>
                <a:cs typeface="Arial" panose="020B0604020202020204" pitchFamily="34" charset="0"/>
              </a:defRPr>
            </a:lvl1pPr>
            <a:lvl2pPr marL="731520" indent="-320040">
              <a:lnSpc>
                <a:spcPct val="114000"/>
              </a:lnSpc>
              <a:spcBef>
                <a:spcPts val="1000"/>
              </a:spcBef>
              <a:buClr>
                <a:srgbClr val="26B99A"/>
              </a:buClr>
              <a:buSzPct val="100000"/>
              <a:buFont typeface="Courier New" panose="02070309020205020404" pitchFamily="49" charset="0"/>
              <a:buChar char="o"/>
              <a:defRPr sz="22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47509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973EB3-FBE1-7A45-B94D-2191AB3D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"/>
          <a:stretch/>
        </p:blipFill>
        <p:spPr>
          <a:xfrm>
            <a:off x="0" y="0"/>
            <a:ext cx="12192000" cy="6743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7DEBBC4-9752-CC4B-A36F-B89E9C3D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183198"/>
            <a:ext cx="11794316" cy="5238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58316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– 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3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973EB3-FBE1-7A45-B94D-2191AB3D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"/>
          <a:stretch/>
        </p:blipFill>
        <p:spPr>
          <a:xfrm>
            <a:off x="0" y="0"/>
            <a:ext cx="12192000" cy="6743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7DEBBC4-9752-CC4B-A36F-B89E9C3D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183198"/>
            <a:ext cx="11794316" cy="5238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042440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586166-93B1-AD4D-8970-06053EEDF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3633" y="1818997"/>
            <a:ext cx="4004735" cy="1925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EC83A-57BC-F54E-85DA-3032FB6178A2}"/>
              </a:ext>
            </a:extLst>
          </p:cNvPr>
          <p:cNvGrpSpPr/>
          <p:nvPr userDrawn="1"/>
        </p:nvGrpSpPr>
        <p:grpSpPr>
          <a:xfrm>
            <a:off x="4894811" y="4131628"/>
            <a:ext cx="2402379" cy="423747"/>
            <a:chOff x="4688378" y="4131628"/>
            <a:chExt cx="2402379" cy="4237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E8B2C8-57A2-4446-8F6D-1C8D04CF96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1047" y="4131628"/>
              <a:ext cx="789710" cy="423747"/>
            </a:xfrm>
            <a:prstGeom prst="rect">
              <a:avLst/>
            </a:prstGeom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C6FF85-272D-C043-8850-15E4D357E351}"/>
                </a:ext>
              </a:extLst>
            </p:cNvPr>
            <p:cNvSpPr txBox="1"/>
            <p:nvPr userDrawn="1"/>
          </p:nvSpPr>
          <p:spPr>
            <a:xfrm>
              <a:off x="4688378" y="4158835"/>
              <a:ext cx="13466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BOEM.gov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AFC817-E804-7843-B24D-79F438A7CD2A}"/>
                </a:ext>
              </a:extLst>
            </p:cNvPr>
            <p:cNvCxnSpPr/>
            <p:nvPr userDrawn="1"/>
          </p:nvCxnSpPr>
          <p:spPr>
            <a:xfrm>
              <a:off x="6143625" y="4131628"/>
              <a:ext cx="0" cy="423747"/>
            </a:xfrm>
            <a:prstGeom prst="line">
              <a:avLst/>
            </a:prstGeom>
            <a:ln w="28575">
              <a:solidFill>
                <a:srgbClr val="FEB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378509-88F5-0640-9A01-4A66AC2E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30581"/>
            <a:ext cx="12192000" cy="38340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| Email Address | Phone</a:t>
            </a:r>
          </a:p>
        </p:txBody>
      </p:sp>
    </p:spTree>
    <p:extLst>
      <p:ext uri="{BB962C8B-B14F-4D97-AF65-F5344CB8AC3E}">
        <p14:creationId xmlns:p14="http://schemas.microsoft.com/office/powerpoint/2010/main" val="2810105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80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orient="horz" pos="36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7139BE-CCF4-9649-9081-4161EB4EDB9E}"/>
              </a:ext>
            </a:extLst>
          </p:cNvPr>
          <p:cNvSpPr/>
          <p:nvPr userDrawn="1"/>
        </p:nvSpPr>
        <p:spPr>
          <a:xfrm>
            <a:off x="0" y="6317672"/>
            <a:ext cx="12192000" cy="540328"/>
          </a:xfrm>
          <a:prstGeom prst="rect">
            <a:avLst/>
          </a:prstGeom>
          <a:solidFill>
            <a:srgbClr val="0A4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456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DF203-C644-5340-8215-563EBD2B0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" y="6381211"/>
            <a:ext cx="2851266" cy="403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06B1B-45CC-3A4A-AE4F-C633F3C71E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59" y="5826683"/>
            <a:ext cx="847747" cy="1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2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421859-61DA-214E-9A20-088466A210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331"/>
            <a:ext cx="4571999" cy="68579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33188" y="5918089"/>
            <a:ext cx="1580391" cy="388831"/>
          </a:xfrm>
          <a:prstGeom prst="rect">
            <a:avLst/>
          </a:prstGeom>
          <a:solidFill>
            <a:srgbClr val="0A456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TOTAL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33190" y="3856308"/>
            <a:ext cx="1524000" cy="388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Connecticut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3190" y="2821424"/>
            <a:ext cx="1524000" cy="388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Massachusetts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33190" y="3338866"/>
            <a:ext cx="1524000" cy="388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Rhode Island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33189" y="4373750"/>
            <a:ext cx="1693333" cy="388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New York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3189" y="4891193"/>
            <a:ext cx="1580391" cy="3808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New Jersey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33189" y="5400646"/>
            <a:ext cx="1580391" cy="388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  Maryland</a:t>
            </a:r>
            <a:endParaRPr lang="en-US" sz="14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92365" y="657349"/>
            <a:ext cx="11442700" cy="523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tabLst>
                <a:tab pos="4630738" algn="l"/>
              </a:tabLst>
            </a:pPr>
            <a:r>
              <a:rPr lang="en-US" sz="3600" b="1" dirty="0">
                <a:solidFill>
                  <a:srgbClr val="002060"/>
                </a:solidFill>
              </a:rPr>
              <a:t>Renewable Energy &amp; the Atlantic OCS</a:t>
            </a:r>
            <a:r>
              <a:rPr lang="en-US" sz="3600" dirty="0">
                <a:solidFill>
                  <a:srgbClr val="002060"/>
                </a:solidFill>
              </a:rPr>
              <a:t>:  State Leadership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6697" y="2294059"/>
            <a:ext cx="5383303" cy="442245"/>
          </a:xfrm>
          <a:prstGeom prst="rect">
            <a:avLst/>
          </a:prstGeom>
          <a:solidFill>
            <a:srgbClr val="0A45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           Awards/Goals (MW)	           State Renewable Goals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38167" y="3316164"/>
            <a:ext cx="5383303" cy="449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	1,000 		          </a:t>
            </a:r>
            <a:r>
              <a:rPr lang="en-US" sz="1600" spc="-15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 38.5%  by  2025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6038167" y="5888917"/>
            <a:ext cx="5383303" cy="44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        </a:t>
            </a:r>
            <a:r>
              <a:rPr lang="en-US" sz="1600" b="1" spc="-15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         17,368 MW</a:t>
            </a:r>
            <a:endParaRPr lang="en-US" sz="1600" b="1" dirty="0"/>
          </a:p>
        </p:txBody>
      </p:sp>
      <p:sp>
        <p:nvSpPr>
          <p:cNvPr id="45" name="Rectangle 44"/>
          <p:cNvSpPr/>
          <p:nvPr/>
        </p:nvSpPr>
        <p:spPr>
          <a:xfrm>
            <a:off x="6038167" y="2801614"/>
            <a:ext cx="5383303" cy="44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1600" dirty="0">
                <a:solidFill>
                  <a:schemeClr val="tx1"/>
                </a:solidFill>
              </a:rPr>
              <a:t> 	3,200    		                35%  by  2030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38167" y="4859814"/>
            <a:ext cx="5383303" cy="44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	3,500		              50%  by  2030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038167" y="3830714"/>
            <a:ext cx="5383303" cy="44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1600" dirty="0">
                <a:solidFill>
                  <a:schemeClr val="tx1"/>
                </a:solidFill>
              </a:rPr>
              <a:t> 	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spc="-3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300   		                48%  by  2030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38167" y="4345264"/>
            <a:ext cx="5383303" cy="449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	9,000		              70%  by  2030</a:t>
            </a:r>
            <a:endParaRPr lang="en-US" sz="1600" dirty="0">
              <a:solidFill>
                <a:schemeClr val="tx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38167" y="5374364"/>
            <a:ext cx="5383303" cy="449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spc="-15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  368		                25%  by 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75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Map No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65" name="Ma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67" name="Ma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69" name="Ma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1" name="Ma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2" name="Ma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4" name="Map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6" name="Map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7" name="Map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8" name="Map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80" name="Map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79" name="Map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81" name="Map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pic>
        <p:nvPicPr>
          <p:cNvPr id="82" name="Map All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523"/>
            <a:ext cx="4572000" cy="6858000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body" sz="quarter" idx="4294967295"/>
          </p:nvPr>
        </p:nvSpPr>
        <p:spPr>
          <a:xfrm>
            <a:off x="398463" y="437527"/>
            <a:ext cx="11793537" cy="523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Projected timeframe </a:t>
            </a:r>
            <a:r>
              <a:rPr lang="en-US" b="0" dirty="0">
                <a:solidFill>
                  <a:srgbClr val="002060"/>
                </a:solidFill>
              </a:rPr>
              <a:t>for Offshore Wind Energy Projects to become operational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(based on current estimates and/or standard timeline)</a:t>
            </a:r>
            <a:endParaRPr lang="en-US" sz="2400" b="0" i="1" dirty="0">
              <a:solidFill>
                <a:srgbClr val="002060"/>
              </a:solidFill>
            </a:endParaRPr>
          </a:p>
        </p:txBody>
      </p:sp>
      <p:sp>
        <p:nvSpPr>
          <p:cNvPr id="3" name="White Stroke Rectangle"/>
          <p:cNvSpPr/>
          <p:nvPr/>
        </p:nvSpPr>
        <p:spPr>
          <a:xfrm>
            <a:off x="5486119" y="1417862"/>
            <a:ext cx="6016752" cy="44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k Blue Header Box"/>
          <p:cNvSpPr/>
          <p:nvPr/>
        </p:nvSpPr>
        <p:spPr>
          <a:xfrm>
            <a:off x="5543574" y="1475150"/>
            <a:ext cx="5886426" cy="442245"/>
          </a:xfrm>
          <a:prstGeom prst="rect">
            <a:avLst/>
          </a:prstGeom>
          <a:solidFill>
            <a:srgbClr val="0A45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   Year	   Project			  	Company</a:t>
            </a:r>
          </a:p>
        </p:txBody>
      </p:sp>
      <p:cxnSp>
        <p:nvCxnSpPr>
          <p:cNvPr id="75" name="Kitty Hawk Line"/>
          <p:cNvCxnSpPr>
            <a:stCxn id="43" idx="1"/>
          </p:cNvCxnSpPr>
          <p:nvPr/>
        </p:nvCxnSpPr>
        <p:spPr>
          <a:xfrm flipH="1" flipV="1">
            <a:off x="1673817" y="5972594"/>
            <a:ext cx="3860430" cy="311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2027 Kitty Hawk"/>
          <p:cNvGrpSpPr/>
          <p:nvPr/>
        </p:nvGrpSpPr>
        <p:grpSpPr>
          <a:xfrm>
            <a:off x="5534247" y="6119013"/>
            <a:ext cx="5886426" cy="332111"/>
            <a:chOff x="3496956" y="4365244"/>
            <a:chExt cx="5203090" cy="293557"/>
          </a:xfrm>
        </p:grpSpPr>
        <p:sp>
          <p:nvSpPr>
            <p:cNvPr id="43" name="Rectangle 42"/>
            <p:cNvSpPr/>
            <p:nvPr/>
          </p:nvSpPr>
          <p:spPr>
            <a:xfrm>
              <a:off x="3496956" y="4365244"/>
              <a:ext cx="5203090" cy="292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2027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Kitty Hawk</a:t>
              </a:r>
              <a:endParaRPr lang="en-US" sz="15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1743" y="4367022"/>
              <a:ext cx="500887" cy="291779"/>
            </a:xfrm>
            <a:prstGeom prst="rect">
              <a:avLst/>
            </a:prstGeom>
          </p:spPr>
        </p:pic>
      </p:grpSp>
      <p:cxnSp>
        <p:nvCxnSpPr>
          <p:cNvPr id="70" name="EDF Line"/>
          <p:cNvCxnSpPr>
            <a:stCxn id="19" idx="1"/>
          </p:cNvCxnSpPr>
          <p:nvPr/>
        </p:nvCxnSpPr>
        <p:spPr>
          <a:xfrm flipH="1" flipV="1">
            <a:off x="2211093" y="3835088"/>
            <a:ext cx="3323154" cy="2075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2026 EDF"/>
          <p:cNvGrpSpPr/>
          <p:nvPr/>
        </p:nvGrpSpPr>
        <p:grpSpPr>
          <a:xfrm>
            <a:off x="5534247" y="5745447"/>
            <a:ext cx="5886426" cy="331037"/>
            <a:chOff x="3496956" y="4035044"/>
            <a:chExt cx="5203090" cy="292608"/>
          </a:xfrm>
        </p:grpSpPr>
        <p:sp>
          <p:nvSpPr>
            <p:cNvPr id="19" name="Rectangle 18"/>
            <p:cNvSpPr/>
            <p:nvPr/>
          </p:nvSpPr>
          <p:spPr>
            <a:xfrm>
              <a:off x="3496956" y="40350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2026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EDF Renewables</a:t>
              </a:r>
              <a:endParaRPr lang="en-US" sz="1500" dirty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3170" y="4065270"/>
              <a:ext cx="518031" cy="22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3" name="Empire Wind Line"/>
          <p:cNvCxnSpPr>
            <a:stCxn id="27" idx="1"/>
          </p:cNvCxnSpPr>
          <p:nvPr/>
        </p:nvCxnSpPr>
        <p:spPr>
          <a:xfrm flipH="1" flipV="1">
            <a:off x="2590801" y="3371786"/>
            <a:ext cx="2943446" cy="2165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2025 Empire Wind"/>
          <p:cNvGrpSpPr/>
          <p:nvPr/>
        </p:nvGrpSpPr>
        <p:grpSpPr>
          <a:xfrm>
            <a:off x="5534247" y="5371877"/>
            <a:ext cx="5886426" cy="331037"/>
            <a:chOff x="5534247" y="4844354"/>
            <a:chExt cx="5886426" cy="331037"/>
          </a:xfrm>
        </p:grpSpPr>
        <p:sp>
          <p:nvSpPr>
            <p:cNvPr id="27" name="Rectangle 26"/>
            <p:cNvSpPr/>
            <p:nvPr/>
          </p:nvSpPr>
          <p:spPr>
            <a:xfrm>
              <a:off x="5534247" y="4844354"/>
              <a:ext cx="5886426" cy="3310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2025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Empire Wind</a:t>
              </a:r>
              <a:endParaRPr lang="en-US" sz="1500" dirty="0"/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0607" y="4895660"/>
              <a:ext cx="567411" cy="223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8" name="Dominion Line"/>
          <p:cNvCxnSpPr>
            <a:stCxn id="25" idx="1"/>
          </p:cNvCxnSpPr>
          <p:nvPr/>
        </p:nvCxnSpPr>
        <p:spPr>
          <a:xfrm flipH="1">
            <a:off x="1544664" y="5163834"/>
            <a:ext cx="3989583" cy="274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2025 Dominion"/>
          <p:cNvGrpSpPr/>
          <p:nvPr/>
        </p:nvGrpSpPr>
        <p:grpSpPr>
          <a:xfrm>
            <a:off x="5534247" y="4998315"/>
            <a:ext cx="5886426" cy="360195"/>
            <a:chOff x="3496956" y="3374644"/>
            <a:chExt cx="5203090" cy="318381"/>
          </a:xfrm>
        </p:grpSpPr>
        <p:sp>
          <p:nvSpPr>
            <p:cNvPr id="25" name="Rectangle 24"/>
            <p:cNvSpPr/>
            <p:nvPr/>
          </p:nvSpPr>
          <p:spPr>
            <a:xfrm>
              <a:off x="3496956" y="33746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2025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Dominion Commercial Lease</a:t>
              </a:r>
              <a:endParaRPr lang="en-US" sz="1500" dirty="0"/>
            </a:p>
          </p:txBody>
        </p:sp>
        <p:pic>
          <p:nvPicPr>
            <p:cNvPr id="26" name="Picture 3" descr="H:\Documents\My Pictures\wind logos\DE_logo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314" y="3379470"/>
              <a:ext cx="735744" cy="3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6" name="Skipjack Line"/>
          <p:cNvCxnSpPr>
            <a:stCxn id="21" idx="1"/>
          </p:cNvCxnSpPr>
          <p:nvPr/>
        </p:nvCxnSpPr>
        <p:spPr>
          <a:xfrm flipH="1" flipV="1">
            <a:off x="1792705" y="4412800"/>
            <a:ext cx="3741542" cy="377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2023 Skipjack"/>
          <p:cNvGrpSpPr/>
          <p:nvPr/>
        </p:nvGrpSpPr>
        <p:grpSpPr>
          <a:xfrm>
            <a:off x="5534247" y="4624749"/>
            <a:ext cx="5886426" cy="331037"/>
            <a:chOff x="3496956" y="3044444"/>
            <a:chExt cx="5203090" cy="292608"/>
          </a:xfrm>
        </p:grpSpPr>
        <p:sp>
          <p:nvSpPr>
            <p:cNvPr id="21" name="Rectangle 20"/>
            <p:cNvSpPr/>
            <p:nvPr/>
          </p:nvSpPr>
          <p:spPr>
            <a:xfrm>
              <a:off x="3496956" y="3044444"/>
              <a:ext cx="5203090" cy="292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2023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Skipjack Windfarm</a:t>
              </a:r>
              <a:endParaRPr lang="en-US" sz="15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520934" y="3063273"/>
              <a:ext cx="862505" cy="260571"/>
              <a:chOff x="7718821" y="3410712"/>
              <a:chExt cx="862505" cy="26057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1995" y="3410712"/>
                <a:ext cx="559331" cy="23542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8821" y="3410712"/>
                <a:ext cx="265143" cy="260571"/>
              </a:xfrm>
              <a:prstGeom prst="rect">
                <a:avLst/>
              </a:prstGeom>
            </p:spPr>
          </p:pic>
        </p:grpSp>
      </p:grpSp>
      <p:cxnSp>
        <p:nvCxnSpPr>
          <p:cNvPr id="64" name="Revolution Wind Line"/>
          <p:cNvCxnSpPr>
            <a:stCxn id="41" idx="1"/>
          </p:cNvCxnSpPr>
          <p:nvPr/>
        </p:nvCxnSpPr>
        <p:spPr>
          <a:xfrm flipH="1" flipV="1">
            <a:off x="3483002" y="2755845"/>
            <a:ext cx="2051245" cy="1660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2023 Revolution"/>
          <p:cNvGrpSpPr/>
          <p:nvPr/>
        </p:nvGrpSpPr>
        <p:grpSpPr>
          <a:xfrm>
            <a:off x="5534247" y="4251183"/>
            <a:ext cx="5886426" cy="331037"/>
            <a:chOff x="3496956" y="2714244"/>
            <a:chExt cx="5203090" cy="292608"/>
          </a:xfrm>
        </p:grpSpPr>
        <p:sp>
          <p:nvSpPr>
            <p:cNvPr id="41" name="Rectangle 40"/>
            <p:cNvSpPr/>
            <p:nvPr/>
          </p:nvSpPr>
          <p:spPr>
            <a:xfrm>
              <a:off x="3496956" y="27142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2023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Revolution Wind </a:t>
              </a:r>
              <a:endParaRPr lang="en-US" sz="1500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2521" y="2739390"/>
              <a:ext cx="559331" cy="235421"/>
            </a:xfrm>
            <a:prstGeom prst="rect">
              <a:avLst/>
            </a:prstGeom>
          </p:spPr>
        </p:pic>
      </p:grpSp>
      <p:cxnSp>
        <p:nvCxnSpPr>
          <p:cNvPr id="62" name="US Wind MD Line"/>
          <p:cNvCxnSpPr>
            <a:stCxn id="29" idx="1"/>
          </p:cNvCxnSpPr>
          <p:nvPr/>
        </p:nvCxnSpPr>
        <p:spPr>
          <a:xfrm flipH="1">
            <a:off x="1792705" y="4043136"/>
            <a:ext cx="3741542" cy="502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2022 US Wind MD"/>
          <p:cNvGrpSpPr/>
          <p:nvPr/>
        </p:nvGrpSpPr>
        <p:grpSpPr>
          <a:xfrm>
            <a:off x="5534247" y="3877617"/>
            <a:ext cx="5886426" cy="331037"/>
            <a:chOff x="3496956" y="2384044"/>
            <a:chExt cx="5203090" cy="292608"/>
          </a:xfrm>
        </p:grpSpPr>
        <p:sp>
          <p:nvSpPr>
            <p:cNvPr id="29" name="Rectangle 28"/>
            <p:cNvSpPr/>
            <p:nvPr/>
          </p:nvSpPr>
          <p:spPr>
            <a:xfrm>
              <a:off x="3496956" y="2384044"/>
              <a:ext cx="5203090" cy="292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2022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U.S. Wind (MD)</a:t>
              </a:r>
              <a:endParaRPr lang="en-US" sz="1500" dirty="0"/>
            </a:p>
          </p:txBody>
        </p:sp>
        <p:pic>
          <p:nvPicPr>
            <p:cNvPr id="30" name="Picture 2" descr="H:\Documents\My Pictures\wind logos\us wind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314" y="2446782"/>
              <a:ext cx="735744" cy="167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Bay State Wind Line"/>
          <p:cNvCxnSpPr>
            <a:stCxn id="35" idx="1"/>
          </p:cNvCxnSpPr>
          <p:nvPr/>
        </p:nvCxnSpPr>
        <p:spPr>
          <a:xfrm flipH="1" flipV="1">
            <a:off x="3786753" y="2922438"/>
            <a:ext cx="1747494" cy="747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2022 Bay State Wind"/>
          <p:cNvGrpSpPr/>
          <p:nvPr/>
        </p:nvGrpSpPr>
        <p:grpSpPr>
          <a:xfrm>
            <a:off x="5534247" y="3504051"/>
            <a:ext cx="5886426" cy="331037"/>
            <a:chOff x="3496956" y="2053844"/>
            <a:chExt cx="5203090" cy="292608"/>
          </a:xfrm>
        </p:grpSpPr>
        <p:sp>
          <p:nvSpPr>
            <p:cNvPr id="35" name="Rectangle 34"/>
            <p:cNvSpPr/>
            <p:nvPr/>
          </p:nvSpPr>
          <p:spPr>
            <a:xfrm>
              <a:off x="3496956" y="20538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2022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Bay State Wind</a:t>
              </a:r>
              <a:endParaRPr lang="en-US" sz="1500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844" y="2104644"/>
              <a:ext cx="648685" cy="183794"/>
            </a:xfrm>
            <a:prstGeom prst="rect">
              <a:avLst/>
            </a:prstGeom>
          </p:spPr>
        </p:pic>
      </p:grpSp>
      <p:cxnSp>
        <p:nvCxnSpPr>
          <p:cNvPr id="56" name="Ocean Wind Line"/>
          <p:cNvCxnSpPr>
            <a:stCxn id="31" idx="1"/>
          </p:cNvCxnSpPr>
          <p:nvPr/>
        </p:nvCxnSpPr>
        <p:spPr>
          <a:xfrm flipH="1">
            <a:off x="1973179" y="3296004"/>
            <a:ext cx="3561068" cy="842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2022 Ocean Wind"/>
          <p:cNvGrpSpPr/>
          <p:nvPr/>
        </p:nvGrpSpPr>
        <p:grpSpPr>
          <a:xfrm>
            <a:off x="5534247" y="3130485"/>
            <a:ext cx="5886426" cy="331037"/>
            <a:chOff x="3496956" y="1723644"/>
            <a:chExt cx="5203090" cy="292608"/>
          </a:xfrm>
        </p:grpSpPr>
        <p:sp>
          <p:nvSpPr>
            <p:cNvPr id="31" name="Rectangle 30"/>
            <p:cNvSpPr/>
            <p:nvPr/>
          </p:nvSpPr>
          <p:spPr>
            <a:xfrm>
              <a:off x="3496956" y="1723644"/>
              <a:ext cx="5203090" cy="292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2022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Ocean Wind</a:t>
              </a:r>
              <a:endParaRPr lang="en-US" sz="1500" dirty="0"/>
            </a:p>
          </p:txBody>
        </p:sp>
        <p:pic>
          <p:nvPicPr>
            <p:cNvPr id="32" name="Picture 7" descr="C:\Users\struthes\Desktop\Animated slides\orsted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964" y="1815846"/>
              <a:ext cx="442444" cy="12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2" name="South Fork Line"/>
          <p:cNvCxnSpPr>
            <a:stCxn id="33" idx="1"/>
          </p:cNvCxnSpPr>
          <p:nvPr/>
        </p:nvCxnSpPr>
        <p:spPr>
          <a:xfrm flipH="1" flipV="1">
            <a:off x="3724759" y="2818414"/>
            <a:ext cx="1809488" cy="104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2022 South Fork"/>
          <p:cNvGrpSpPr/>
          <p:nvPr/>
        </p:nvGrpSpPr>
        <p:grpSpPr>
          <a:xfrm>
            <a:off x="5534247" y="2756919"/>
            <a:ext cx="5886426" cy="331037"/>
            <a:chOff x="3496956" y="1393444"/>
            <a:chExt cx="5203090" cy="292608"/>
          </a:xfrm>
        </p:grpSpPr>
        <p:sp>
          <p:nvSpPr>
            <p:cNvPr id="33" name="Rectangle 32"/>
            <p:cNvSpPr/>
            <p:nvPr/>
          </p:nvSpPr>
          <p:spPr>
            <a:xfrm>
              <a:off x="3496956" y="13934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2022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South Fork</a:t>
              </a:r>
              <a:endParaRPr lang="en-US" sz="15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5619" y="1404366"/>
              <a:ext cx="613135" cy="258067"/>
            </a:xfrm>
            <a:prstGeom prst="rect">
              <a:avLst/>
            </a:prstGeom>
          </p:spPr>
        </p:pic>
      </p:grpSp>
      <p:cxnSp>
        <p:nvCxnSpPr>
          <p:cNvPr id="50" name="VW Line"/>
          <p:cNvCxnSpPr/>
          <p:nvPr/>
        </p:nvCxnSpPr>
        <p:spPr>
          <a:xfrm flipH="1">
            <a:off x="3609474" y="2548871"/>
            <a:ext cx="1924773" cy="64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2021 Vineyard Wind"/>
          <p:cNvGrpSpPr/>
          <p:nvPr/>
        </p:nvGrpSpPr>
        <p:grpSpPr>
          <a:xfrm>
            <a:off x="5534247" y="2383353"/>
            <a:ext cx="5886426" cy="331037"/>
            <a:chOff x="3496956" y="1063244"/>
            <a:chExt cx="5203090" cy="292608"/>
          </a:xfrm>
        </p:grpSpPr>
        <p:sp>
          <p:nvSpPr>
            <p:cNvPr id="45" name="Rectangle 44"/>
            <p:cNvSpPr/>
            <p:nvPr/>
          </p:nvSpPr>
          <p:spPr>
            <a:xfrm>
              <a:off x="3496956" y="1063244"/>
              <a:ext cx="5203090" cy="2926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2021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Vineyard Wind</a:t>
              </a:r>
              <a:endParaRPr lang="en-US" sz="1500" dirty="0"/>
            </a:p>
          </p:txBody>
        </p:sp>
        <p:pic>
          <p:nvPicPr>
            <p:cNvPr id="46" name="Picture 2" descr="C:\Users\struthes\Desktop\Task Force Report\VYW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287" y="1155879"/>
              <a:ext cx="939799" cy="11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CVOW Line"/>
          <p:cNvCxnSpPr>
            <a:stCxn id="37" idx="1"/>
          </p:cNvCxnSpPr>
          <p:nvPr/>
        </p:nvCxnSpPr>
        <p:spPr>
          <a:xfrm flipH="1">
            <a:off x="1544664" y="2175306"/>
            <a:ext cx="3989583" cy="315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2020 CVOW"/>
          <p:cNvGrpSpPr/>
          <p:nvPr/>
        </p:nvGrpSpPr>
        <p:grpSpPr>
          <a:xfrm>
            <a:off x="5534247" y="2009787"/>
            <a:ext cx="5886426" cy="331037"/>
            <a:chOff x="3496956" y="733044"/>
            <a:chExt cx="5203090" cy="292608"/>
          </a:xfrm>
        </p:grpSpPr>
        <p:sp>
          <p:nvSpPr>
            <p:cNvPr id="37" name="Rectangle 36"/>
            <p:cNvSpPr/>
            <p:nvPr/>
          </p:nvSpPr>
          <p:spPr>
            <a:xfrm>
              <a:off x="3496956" y="733044"/>
              <a:ext cx="5203090" cy="29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>
                  <a:solidFill>
                    <a:schemeClr val="tx1"/>
                  </a:solidFill>
                </a:rPr>
                <a:t>    </a:t>
              </a:r>
              <a:r>
                <a:rPr lang="en-US" sz="1500" b="1" dirty="0">
                  <a:solidFill>
                    <a:schemeClr val="tx1"/>
                  </a:solidFill>
                </a:rPr>
                <a:t>2020</a:t>
              </a:r>
              <a:r>
                <a:rPr lang="en-US" sz="1500" dirty="0">
                  <a:solidFill>
                    <a:schemeClr val="tx1"/>
                  </a:solidFill>
                </a:rPr>
                <a:t>   	   </a:t>
              </a:r>
              <a:r>
                <a:rPr lang="en-US" sz="1500" dirty="0">
                  <a:solidFill>
                    <a:schemeClr val="tx1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Coastal Virginia Offshore Wind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467600" y="782574"/>
              <a:ext cx="969173" cy="194193"/>
              <a:chOff x="7661289" y="1271016"/>
              <a:chExt cx="969173" cy="194193"/>
            </a:xfrm>
          </p:grpSpPr>
          <p:pic>
            <p:nvPicPr>
              <p:cNvPr id="39" name="Picture 6" descr="H:\Documents\My Pictures\wind logos\DmmeLogo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9" y="1271016"/>
                <a:ext cx="450530" cy="194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7" descr="C:\Users\struthes\Desktop\Animated slides\orsted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8018" y="1308471"/>
                <a:ext cx="442444" cy="121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549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Interior Backgrou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Full-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 End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87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Segoe UI</vt:lpstr>
      <vt:lpstr>Wingdings</vt:lpstr>
      <vt:lpstr>Presentation Interior Background</vt:lpstr>
      <vt:lpstr>Presentation Full-Image Background</vt:lpstr>
      <vt:lpstr>Presentation End Background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Tagliaferri</dc:creator>
  <cp:lastModifiedBy>Judy Tucker</cp:lastModifiedBy>
  <cp:revision>288</cp:revision>
  <cp:lastPrinted>2019-03-11T12:55:27Z</cp:lastPrinted>
  <dcterms:created xsi:type="dcterms:W3CDTF">2018-09-06T14:21:40Z</dcterms:created>
  <dcterms:modified xsi:type="dcterms:W3CDTF">2019-03-14T20:22:59Z</dcterms:modified>
</cp:coreProperties>
</file>