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9144000" cy="6858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4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514350"/>
            <a:ext cx="60963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4d0c440031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1" name="Google Shape;171;g4d0c440031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g4d0c440031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1" name="Google Shape;18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0" name="Google Shape;19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2" name="Google Shape;5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51fa575abf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1" name="Google Shape;61;g51fa575abf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Ongoing project to update NEFSC Trawl Survey data on both Northeast and Mid-Atlantic portals (top set of boxes). This will show average biomass for the most recent time period.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 CZM project is analyzing the same Trawl Survey data but looking at historical data dating back to the 1970s to visualize how areas of high biomass have changed over time.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g51fa575abf_3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51fa575abf_3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0" name="Google Shape;80;g51fa575abf_3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 of changes in high biomass areas by decade for summer flounder (Fall season)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g51fa575abf_3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51fa575abf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4" name="Google Shape;104;g51fa575abf_3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 of changes in high biomass areas by decade for black sea bass (Spring season)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g51fa575abf_3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51fa575abf_3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8" name="Google Shape;128;g51fa575abf_3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OceanAdapt project at Rutgers University has modeled future projections in abundance for many fish species and we’re working with them to get some of their data on the portal. 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Much of the marine mammal and avian data already on the portal has a seasonal component and we’ll be implementing functionality to animate these seasonal patterns.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g51fa575abf_3_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1" name="Google Shape;14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4d0c44003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1" name="Google Shape;151;g4d0c44003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g4d0c440031_0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4d0c440031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1" name="Google Shape;161;g4d0c440031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g4d0c440031_0_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ftr" idx="11"/>
          </p:nvPr>
        </p:nvSpPr>
        <p:spPr>
          <a:xfrm>
            <a:off x="5799835" y="6458946"/>
            <a:ext cx="2472054" cy="167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A7A8A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15133" y="6458946"/>
            <a:ext cx="191134" cy="287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540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540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540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540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40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40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40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40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540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4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340100" y="365569"/>
            <a:ext cx="5144770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59595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3340100" y="1575308"/>
            <a:ext cx="5341620" cy="3888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5959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ftr" idx="11"/>
          </p:nvPr>
        </p:nvSpPr>
        <p:spPr>
          <a:xfrm>
            <a:off x="5799835" y="6458946"/>
            <a:ext cx="2472054" cy="167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rgbClr val="A7A8A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15133" y="6458946"/>
            <a:ext cx="191134" cy="287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540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540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540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540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40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40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40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40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540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4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20000"/>
                </a:moveTo>
                <a:lnTo>
                  <a:pt x="120000" y="120000"/>
                </a:lnTo>
                <a:lnTo>
                  <a:pt x="120000" y="0"/>
                </a:lnTo>
                <a:lnTo>
                  <a:pt x="0" y="0"/>
                </a:lnTo>
                <a:lnTo>
                  <a:pt x="0" y="120000"/>
                </a:lnTo>
                <a:close/>
              </a:path>
            </a:pathLst>
          </a:custGeom>
          <a:solidFill>
            <a:srgbClr val="588BA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4"/>
          <p:cNvSpPr/>
          <p:nvPr/>
        </p:nvSpPr>
        <p:spPr>
          <a:xfrm>
            <a:off x="0" y="922020"/>
            <a:ext cx="9143999" cy="124967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4"/>
          <p:cNvSpPr/>
          <p:nvPr/>
        </p:nvSpPr>
        <p:spPr>
          <a:xfrm>
            <a:off x="0" y="3444239"/>
            <a:ext cx="9143999" cy="341375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ctrTitle"/>
          </p:nvPr>
        </p:nvSpPr>
        <p:spPr>
          <a:xfrm>
            <a:off x="2465070" y="2192012"/>
            <a:ext cx="4213859" cy="636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ubTitle" idx="1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5959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5799835" y="6458946"/>
            <a:ext cx="2472054" cy="167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rgbClr val="A7A8A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15133" y="6458946"/>
            <a:ext cx="191134" cy="287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540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540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540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540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40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40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40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40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540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4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340100" y="365569"/>
            <a:ext cx="5144770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59595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5959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5959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5799835" y="6458946"/>
            <a:ext cx="2472054" cy="167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rgbClr val="A7A8A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415133" y="6458946"/>
            <a:ext cx="191134" cy="287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540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540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540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540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40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40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40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40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540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4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3340100" y="365569"/>
            <a:ext cx="5144770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59595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ftr" idx="11"/>
          </p:nvPr>
        </p:nvSpPr>
        <p:spPr>
          <a:xfrm>
            <a:off x="5799835" y="6458946"/>
            <a:ext cx="2472054" cy="167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rgbClr val="A7A8A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8415133" y="6458946"/>
            <a:ext cx="191134" cy="287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540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540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540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540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40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40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40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40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540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4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340100" y="365569"/>
            <a:ext cx="5144770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00" b="0" i="0" u="none" strike="noStrike" cap="none">
                <a:solidFill>
                  <a:srgbClr val="5959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340100" y="1575308"/>
            <a:ext cx="5341620" cy="3888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5959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5799835" y="6458946"/>
            <a:ext cx="2472054" cy="167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A7A8A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415133" y="6458946"/>
            <a:ext cx="191134" cy="287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5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54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5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54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4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4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5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54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4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/>
        </p:nvSpPr>
        <p:spPr>
          <a:xfrm>
            <a:off x="340055" y="3696872"/>
            <a:ext cx="8485632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Additional Collaboration </a:t>
            </a:r>
            <a:r>
              <a:rPr lang="en-US" sz="3200" b="1" i="0" u="none" strike="noStrike" cap="none" dirty="0" smtClean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Issues: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739BA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Marine Life and Habitat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7" name="Google Shape;4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43761" y="5489448"/>
            <a:ext cx="2456280" cy="128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413" y="5535168"/>
            <a:ext cx="2377441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35427"/>
            <a:ext cx="9144000" cy="34416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6"/>
          <p:cNvSpPr txBox="1">
            <a:spLocks noGrp="1"/>
          </p:cNvSpPr>
          <p:nvPr>
            <p:ph type="body" idx="1"/>
          </p:nvPr>
        </p:nvSpPr>
        <p:spPr>
          <a:xfrm>
            <a:off x="190508" y="914400"/>
            <a:ext cx="4734000" cy="5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800"/>
          </a:p>
          <a:p>
            <a:pPr marL="0" marR="0" lvl="0" indent="0" algn="l" rtl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2400" b="0" i="0" u="none" strike="noStrike" cap="none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6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1D32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39BA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6"/>
          <p:cNvSpPr txBox="1"/>
          <p:nvPr/>
        </p:nvSpPr>
        <p:spPr>
          <a:xfrm>
            <a:off x="190500" y="1"/>
            <a:ext cx="8763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Marine Life &amp; Habitat: Data</a:t>
            </a:r>
            <a:endParaRPr sz="40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Georgia"/>
              <a:cs typeface="Calibri" panose="020F0502020204030204" pitchFamily="34" charset="0"/>
              <a:sym typeface="Georgia"/>
            </a:endParaRPr>
          </a:p>
        </p:txBody>
      </p:sp>
      <p:sp>
        <p:nvSpPr>
          <p:cNvPr id="177" name="Google Shape;177;p16"/>
          <p:cNvSpPr txBox="1"/>
          <p:nvPr/>
        </p:nvSpPr>
        <p:spPr>
          <a:xfrm>
            <a:off x="4922196" y="956544"/>
            <a:ext cx="4196700" cy="59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Add  Photos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782" y="914399"/>
            <a:ext cx="8229600" cy="594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7"/>
          <p:cNvSpPr txBox="1">
            <a:spLocks noGrp="1"/>
          </p:cNvSpPr>
          <p:nvPr>
            <p:ph type="body" idx="1"/>
          </p:nvPr>
        </p:nvSpPr>
        <p:spPr>
          <a:xfrm>
            <a:off x="35675" y="880144"/>
            <a:ext cx="4579733" cy="5911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Potential opportunities for collaboration: </a:t>
            </a:r>
            <a:endParaRPr lang="en-US" sz="2800" b="1" dirty="0" smtClean="0">
              <a:solidFill>
                <a:srgbClr val="1D32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290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1D3261"/>
              </a:buClr>
              <a:buSzPts val="1800"/>
              <a:buAutoNum type="arabicPeriod"/>
            </a:pPr>
            <a:r>
              <a:rPr lang="en-US" sz="2000" dirty="0" smtClean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Improved </a:t>
            </a:r>
            <a:r>
              <a:rPr lang="en-US" sz="2000" dirty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bathymetry data to benefit multiple agencies &amp; purposes</a:t>
            </a:r>
            <a:endParaRPr sz="2000" dirty="0">
              <a:solidFill>
                <a:srgbClr val="1D32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8800" lvl="3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D3261"/>
              </a:buClr>
              <a:buSzPts val="1800"/>
              <a:buAutoNum type="arabicPeriod"/>
            </a:pPr>
            <a:endParaRPr sz="2000" dirty="0">
              <a:solidFill>
                <a:srgbClr val="1D32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D3261"/>
              </a:buClr>
              <a:buSzPts val="1800"/>
              <a:buAutoNum type="arabicPeriod"/>
            </a:pPr>
            <a:r>
              <a:rPr lang="en-US" sz="2000" dirty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Improved bottom habitat maps </a:t>
            </a:r>
            <a:r>
              <a:rPr lang="en-US" sz="2000" dirty="0" smtClean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000" dirty="0" smtClean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understanding species shifts </a:t>
            </a:r>
            <a:r>
              <a:rPr lang="en-US" sz="2000" dirty="0" smtClean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(and for </a:t>
            </a:r>
            <a:r>
              <a:rPr lang="en-US" sz="2000" dirty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aquaculture and energy </a:t>
            </a:r>
            <a:r>
              <a:rPr lang="en-US" sz="2000" dirty="0" smtClean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planning)</a:t>
            </a:r>
          </a:p>
          <a:p>
            <a:pPr marL="0" marR="0" lvl="0" indent="0" algn="l" rtl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2800" b="0" i="0" u="none" strike="noStrike" cap="none" dirty="0">
              <a:solidFill>
                <a:srgbClr val="595958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7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1D32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39BA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7"/>
          <p:cNvSpPr txBox="1"/>
          <p:nvPr/>
        </p:nvSpPr>
        <p:spPr>
          <a:xfrm>
            <a:off x="190500" y="0"/>
            <a:ext cx="8763000" cy="8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dirty="0">
                <a:solidFill>
                  <a:schemeClr val="lt1"/>
                </a:solidFill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Marine Life &amp; Habitat: Opportunities</a:t>
            </a:r>
            <a:endParaRPr sz="40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Georgia"/>
              <a:cs typeface="Calibri" panose="020F0502020204030204" pitchFamily="34" charset="0"/>
              <a:sym typeface="Georgia"/>
            </a:endParaRPr>
          </a:p>
        </p:txBody>
      </p:sp>
      <p:sp>
        <p:nvSpPr>
          <p:cNvPr id="187" name="Google Shape;187;p17"/>
          <p:cNvSpPr txBox="1"/>
          <p:nvPr/>
        </p:nvSpPr>
        <p:spPr>
          <a:xfrm>
            <a:off x="6968836" y="946819"/>
            <a:ext cx="2150040" cy="1602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Add  </a:t>
            </a:r>
            <a:r>
              <a:rPr lang="en-US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bathymetry from portal and </a:t>
            </a:r>
            <a:r>
              <a:rPr lang="en-US" sz="14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Namera</a:t>
            </a:r>
            <a:r>
              <a:rPr lang="en-US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layer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070" y="913080"/>
            <a:ext cx="3453929" cy="27575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29151" y="2238375"/>
            <a:ext cx="1047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Regional Bathymetry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119" y="3699176"/>
            <a:ext cx="3428807" cy="31497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10100" y="3711909"/>
            <a:ext cx="11805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NOS Hydrographic Survey and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Okeanos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Bathymetry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25130"/>
          <a:stretch/>
        </p:blipFill>
        <p:spPr>
          <a:xfrm>
            <a:off x="0" y="3695280"/>
            <a:ext cx="3657600" cy="33663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09975" y="5514975"/>
            <a:ext cx="16573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TNC’s Seabed Forms (NAMERA): seabed position and slope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8"/>
          <p:cNvSpPr txBox="1">
            <a:spLocks noGrp="1"/>
          </p:cNvSpPr>
          <p:nvPr>
            <p:ph type="body" idx="1"/>
          </p:nvPr>
        </p:nvSpPr>
        <p:spPr>
          <a:xfrm>
            <a:off x="138886" y="939475"/>
            <a:ext cx="2897395" cy="5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suggestions</a:t>
            </a:r>
            <a:r>
              <a:rPr lang="en-US" sz="2800" dirty="0" smtClean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285750" lvl="0" indent="-28575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cap="none" dirty="0" smtClean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Regional BMPs for incorporating shorebird habitat needs into shoreline management</a:t>
            </a:r>
            <a:endParaRPr lang="en-US" sz="2000" dirty="0" smtClean="0">
              <a:solidFill>
                <a:srgbClr val="1D32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400" b="0" i="0" u="none" strike="noStrike" cap="none" dirty="0">
              <a:solidFill>
                <a:srgbClr val="595958"/>
              </a:solidFill>
              <a:ea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8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1D32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39BA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8"/>
          <p:cNvSpPr txBox="1"/>
          <p:nvPr/>
        </p:nvSpPr>
        <p:spPr>
          <a:xfrm>
            <a:off x="190500" y="225"/>
            <a:ext cx="8763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Marine Life &amp; Habitat: Opportunities</a:t>
            </a:r>
            <a:endParaRPr sz="40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Georgia"/>
              <a:cs typeface="Calibri" panose="020F0502020204030204" pitchFamily="34" charset="0"/>
              <a:sym typeface="Georgia"/>
            </a:endParaRPr>
          </a:p>
        </p:txBody>
      </p:sp>
      <p:pic>
        <p:nvPicPr>
          <p:cNvPr id="8" name="Google Shape;206;p19"/>
          <p:cNvPicPr preferRelativeResize="0"/>
          <p:nvPr/>
        </p:nvPicPr>
        <p:blipFill rotWithShape="1">
          <a:blip r:embed="rId3">
            <a:alphaModFix/>
          </a:blip>
          <a:srcRect b="9692"/>
          <a:stretch/>
        </p:blipFill>
        <p:spPr>
          <a:xfrm>
            <a:off x="6140861" y="5076088"/>
            <a:ext cx="3003140" cy="1781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4" t="22473" r="9792" b="6675"/>
          <a:stretch/>
        </p:blipFill>
        <p:spPr>
          <a:xfrm>
            <a:off x="6140859" y="914400"/>
            <a:ext cx="3003141" cy="20961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7"/>
          <a:stretch/>
        </p:blipFill>
        <p:spPr>
          <a:xfrm>
            <a:off x="6140860" y="2995356"/>
            <a:ext cx="3012666" cy="2129094"/>
          </a:xfrm>
          <a:prstGeom prst="rect">
            <a:avLst/>
          </a:prstGeom>
        </p:spPr>
      </p:pic>
      <p:sp>
        <p:nvSpPr>
          <p:cNvPr id="4" name="AutoShape 2" descr="Image result for shorebird photos"/>
          <p:cNvSpPr>
            <a:spLocks noChangeAspect="1" noChangeArrowheads="1"/>
          </p:cNvSpPr>
          <p:nvPr/>
        </p:nvSpPr>
        <p:spPr bwMode="auto">
          <a:xfrm>
            <a:off x="190500" y="-152513"/>
            <a:ext cx="304800" cy="30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Image result for shorebird phot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807" y="916726"/>
            <a:ext cx="3100401" cy="206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body" idx="1"/>
          </p:nvPr>
        </p:nvSpPr>
        <p:spPr>
          <a:xfrm>
            <a:off x="71328" y="1219200"/>
            <a:ext cx="5395609" cy="5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2400"/>
              <a:buFont typeface="Noto Sans Symbols"/>
              <a:buChar char="●"/>
            </a:pPr>
            <a:r>
              <a:rPr lang="en-US" sz="2800" b="1" dirty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Progress to Date</a:t>
            </a:r>
            <a:endParaRPr sz="2800" b="1" dirty="0">
              <a:solidFill>
                <a:srgbClr val="1D32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064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D3261"/>
              </a:buClr>
              <a:buSzPts val="2800"/>
              <a:buChar char="○"/>
            </a:pPr>
            <a:r>
              <a:rPr lang="en-US" sz="2800" dirty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Updated avian and cetacean </a:t>
            </a:r>
            <a:r>
              <a:rPr lang="en-US" sz="2800" dirty="0" smtClean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models</a:t>
            </a:r>
          </a:p>
          <a:p>
            <a:pPr marL="914400" lvl="1" indent="-4064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D3261"/>
              </a:buClr>
              <a:buSzPts val="2800"/>
              <a:buChar char="○"/>
            </a:pPr>
            <a:r>
              <a:rPr lang="en-US" sz="2800" dirty="0" smtClean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Updated fish data (spring trawl) </a:t>
            </a:r>
            <a:endParaRPr sz="2800" dirty="0">
              <a:solidFill>
                <a:srgbClr val="1D32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064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D3261"/>
              </a:buClr>
              <a:buSzPts val="2800"/>
              <a:buChar char="○"/>
            </a:pPr>
            <a:r>
              <a:rPr lang="en-US" sz="2800" dirty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webinars</a:t>
            </a:r>
            <a:endParaRPr sz="2800" dirty="0">
              <a:solidFill>
                <a:srgbClr val="1D32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800" b="1" dirty="0" smtClean="0">
              <a:solidFill>
                <a:srgbClr val="1D32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rgbClr val="1D32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064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D3261"/>
              </a:buClr>
              <a:buSzPts val="2800"/>
              <a:buChar char="●"/>
            </a:pPr>
            <a:r>
              <a:rPr lang="en-US" sz="2800" b="1" dirty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Projects Underway</a:t>
            </a:r>
            <a:endParaRPr sz="2800" b="1" dirty="0">
              <a:solidFill>
                <a:srgbClr val="1D32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064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D3261"/>
              </a:buClr>
              <a:buSzPts val="2800"/>
              <a:buChar char="○"/>
            </a:pPr>
            <a:r>
              <a:rPr lang="en-US" sz="2800" dirty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Additional </a:t>
            </a:r>
            <a:r>
              <a:rPr lang="en-US" sz="2800" dirty="0" smtClean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for using portal’s marine life data</a:t>
            </a:r>
          </a:p>
          <a:p>
            <a:pPr marL="914400" lvl="1" indent="-4064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D3261"/>
              </a:buClr>
              <a:buSzPts val="2800"/>
              <a:buChar char="○"/>
            </a:pPr>
            <a:r>
              <a:rPr lang="en-US" sz="2800" dirty="0" smtClean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Visualization </a:t>
            </a:r>
            <a:r>
              <a:rPr lang="en-US" sz="2800" dirty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tool for long term </a:t>
            </a:r>
            <a:r>
              <a:rPr lang="en-US" sz="2800" dirty="0" smtClean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shifts - sliders</a:t>
            </a:r>
            <a:endParaRPr sz="2800" dirty="0">
              <a:solidFill>
                <a:srgbClr val="1D32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064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D3261"/>
              </a:buClr>
              <a:buSzPts val="2800"/>
              <a:buChar char="○"/>
            </a:pPr>
            <a:r>
              <a:rPr lang="en-US" sz="2800" dirty="0" smtClean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Additional work on fish </a:t>
            </a:r>
            <a:r>
              <a:rPr lang="en-US" sz="2800" dirty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endParaRPr sz="2800" dirty="0">
              <a:solidFill>
                <a:srgbClr val="1D32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2400"/>
              <a:buFont typeface="Noto Sans Symbols"/>
              <a:buNone/>
            </a:pPr>
            <a:endParaRPr sz="2800" b="1" dirty="0"/>
          </a:p>
          <a:p>
            <a:pPr marL="7620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595958"/>
              </a:buClr>
              <a:buSzPts val="2400"/>
              <a:buNone/>
            </a:pPr>
            <a:endParaRPr sz="2800" b="1" dirty="0">
              <a:solidFill>
                <a:srgbClr val="1D3261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8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1D32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39BA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8"/>
          <p:cNvSpPr txBox="1"/>
          <p:nvPr/>
        </p:nvSpPr>
        <p:spPr>
          <a:xfrm>
            <a:off x="190500" y="100"/>
            <a:ext cx="8763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Marine Life &amp; Habitat</a:t>
            </a:r>
            <a:endParaRPr sz="40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Georgia"/>
              <a:cs typeface="Calibri" panose="020F0502020204030204" pitchFamily="34" charset="0"/>
              <a:sym typeface="Georgia"/>
            </a:endParaRPr>
          </a:p>
        </p:txBody>
      </p:sp>
      <p:pic>
        <p:nvPicPr>
          <p:cNvPr id="6" name="Google Shape;20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3120" y="4506012"/>
            <a:ext cx="3290880" cy="2351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Image result for right whale phot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9" y="2977839"/>
            <a:ext cx="3290880" cy="190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right whale gannet photos phot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906" y="914400"/>
            <a:ext cx="3288091" cy="219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1D32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39BA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9"/>
          <p:cNvSpPr txBox="1"/>
          <p:nvPr/>
        </p:nvSpPr>
        <p:spPr>
          <a:xfrm>
            <a:off x="190500" y="164812"/>
            <a:ext cx="8763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Marine Life &amp; Habitat: Data</a:t>
            </a:r>
            <a:endParaRPr sz="40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Georgia"/>
              <a:cs typeface="Calibri" panose="020F0502020204030204" pitchFamily="34" charset="0"/>
              <a:sym typeface="Georgia"/>
            </a:endParaRPr>
          </a:p>
        </p:txBody>
      </p:sp>
      <p:sp>
        <p:nvSpPr>
          <p:cNvPr id="66" name="Google Shape;66;p9"/>
          <p:cNvSpPr txBox="1"/>
          <p:nvPr/>
        </p:nvSpPr>
        <p:spPr>
          <a:xfrm>
            <a:off x="418779" y="4673346"/>
            <a:ext cx="8306441" cy="189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E9796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Objectives: 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+mj-lt"/>
              <a:buAutoNum type="arabicPeriod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Use historical data to locate areas of high biomass (core biomass areas) for each species (focus on Mid-Atlantic species)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+mj-lt"/>
              <a:buAutoNum type="arabicPeriod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Visualize how areas of high biomass have changed over time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Google Shape;67;p9"/>
          <p:cNvSpPr/>
          <p:nvPr/>
        </p:nvSpPr>
        <p:spPr>
          <a:xfrm>
            <a:off x="190500" y="4623949"/>
            <a:ext cx="8763000" cy="2071819"/>
          </a:xfrm>
          <a:prstGeom prst="rect">
            <a:avLst/>
          </a:prstGeom>
          <a:noFill/>
          <a:ln w="38100" cap="flat" cmpd="sng">
            <a:solidFill>
              <a:srgbClr val="E9796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1"/>
          </p:nvPr>
        </p:nvSpPr>
        <p:spPr>
          <a:xfrm>
            <a:off x="0" y="1210931"/>
            <a:ext cx="9143999" cy="415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620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2400"/>
              <a:buNone/>
            </a:pPr>
            <a:r>
              <a:rPr lang="en-US" sz="3200" b="1" dirty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 CZM Grant to The Nature Conservancy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2400"/>
              <a:buFont typeface="Noto Sans Symbols"/>
              <a:buNone/>
            </a:pPr>
            <a:endParaRPr sz="2800" b="1" dirty="0"/>
          </a:p>
          <a:p>
            <a:pPr marL="7620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595958"/>
              </a:buClr>
              <a:buSzPts val="2400"/>
              <a:buNone/>
            </a:pPr>
            <a:endParaRPr sz="2800" b="1" dirty="0">
              <a:solidFill>
                <a:srgbClr val="1D3261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9"/>
          <p:cNvSpPr txBox="1"/>
          <p:nvPr/>
        </p:nvSpPr>
        <p:spPr>
          <a:xfrm>
            <a:off x="190500" y="2137010"/>
            <a:ext cx="2016485" cy="1264329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NEFSC Bottom Trawl Survey data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(1972-2017)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Google Shape;70;p9"/>
          <p:cNvSpPr txBox="1"/>
          <p:nvPr/>
        </p:nvSpPr>
        <p:spPr>
          <a:xfrm>
            <a:off x="2206985" y="2210757"/>
            <a:ext cx="1650772" cy="1133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Data processed using </a:t>
            </a:r>
            <a:r>
              <a:rPr lang="en-US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OceanAdapt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code and NEFSC interpolation method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Google Shape;71;p9"/>
          <p:cNvSpPr txBox="1"/>
          <p:nvPr/>
        </p:nvSpPr>
        <p:spPr>
          <a:xfrm>
            <a:off x="7135568" y="2137010"/>
            <a:ext cx="1766627" cy="2125274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 PORTALS: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Average biomass from 2010 to 2017 for 83 species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Google Shape;72;p9"/>
          <p:cNvSpPr txBox="1"/>
          <p:nvPr/>
        </p:nvSpPr>
        <p:spPr>
          <a:xfrm>
            <a:off x="3857757" y="2137010"/>
            <a:ext cx="1809370" cy="1609959"/>
          </a:xfrm>
          <a:prstGeom prst="rect">
            <a:avLst/>
          </a:prstGeom>
          <a:solidFill>
            <a:srgbClr val="E9796D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Interpolated biomass per year, species, and season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Google Shape;73;p9"/>
          <p:cNvSpPr/>
          <p:nvPr/>
        </p:nvSpPr>
        <p:spPr>
          <a:xfrm>
            <a:off x="4342870" y="3645623"/>
            <a:ext cx="458259" cy="72573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9796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9"/>
          <p:cNvSpPr txBox="1"/>
          <p:nvPr/>
        </p:nvSpPr>
        <p:spPr>
          <a:xfrm>
            <a:off x="5624874" y="2433363"/>
            <a:ext cx="1670030" cy="472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Most current time period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Google Shape;75;p9"/>
          <p:cNvSpPr txBox="1"/>
          <p:nvPr/>
        </p:nvSpPr>
        <p:spPr>
          <a:xfrm>
            <a:off x="4948613" y="3723852"/>
            <a:ext cx="1839470" cy="3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sym typeface="Arial"/>
              </a:rPr>
              <a:t>Historic data</a:t>
            </a:r>
            <a:endParaRPr sz="1800" dirty="0"/>
          </a:p>
        </p:txBody>
      </p:sp>
      <p:sp>
        <p:nvSpPr>
          <p:cNvPr id="76" name="Google Shape;76;p9"/>
          <p:cNvSpPr/>
          <p:nvPr/>
        </p:nvSpPr>
        <p:spPr>
          <a:xfrm>
            <a:off x="2273052" y="3371879"/>
            <a:ext cx="1384184" cy="5385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9"/>
          <p:cNvSpPr/>
          <p:nvPr/>
        </p:nvSpPr>
        <p:spPr>
          <a:xfrm>
            <a:off x="5639867" y="3412001"/>
            <a:ext cx="1384184" cy="5385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2124" y="1079212"/>
            <a:ext cx="2848260" cy="2432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58986" y="3901741"/>
            <a:ext cx="2994514" cy="254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0400" y="3901743"/>
            <a:ext cx="3051724" cy="2543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7906" y="3901742"/>
            <a:ext cx="3089255" cy="254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0"/>
          <p:cNvPicPr preferRelativeResize="0"/>
          <p:nvPr/>
        </p:nvPicPr>
        <p:blipFill rotWithShape="1">
          <a:blip r:embed="rId7">
            <a:alphaModFix/>
          </a:blip>
          <a:srcRect r="4528"/>
          <a:stretch/>
        </p:blipFill>
        <p:spPr>
          <a:xfrm>
            <a:off x="3746080" y="1079213"/>
            <a:ext cx="2723993" cy="2432146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0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1D32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39BA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0"/>
          <p:cNvSpPr txBox="1"/>
          <p:nvPr/>
        </p:nvSpPr>
        <p:spPr>
          <a:xfrm>
            <a:off x="190500" y="164812"/>
            <a:ext cx="8763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Marine Life &amp; Habitat: Data</a:t>
            </a:r>
            <a:endParaRPr sz="40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Georgia"/>
              <a:cs typeface="Calibri" panose="020F0502020204030204" pitchFamily="34" charset="0"/>
              <a:sym typeface="Georgia"/>
            </a:endParaRPr>
          </a:p>
        </p:txBody>
      </p:sp>
      <p:sp>
        <p:nvSpPr>
          <p:cNvPr id="90" name="Google Shape;90;p10"/>
          <p:cNvSpPr txBox="1"/>
          <p:nvPr/>
        </p:nvSpPr>
        <p:spPr>
          <a:xfrm>
            <a:off x="190500" y="1306253"/>
            <a:ext cx="3127735" cy="348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620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Summer Flounder (Fall)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2400"/>
              <a:buFont typeface="Noto Sans Symbols"/>
              <a:buNone/>
            </a:pPr>
            <a:endParaRPr sz="2800" b="1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200" marR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595958"/>
              </a:buClr>
              <a:buSzPts val="2400"/>
              <a:buFont typeface="Arial"/>
              <a:buNone/>
            </a:pPr>
            <a:endParaRPr sz="2800" b="1" i="0" u="none" strike="noStrike" cap="none" dirty="0">
              <a:solidFill>
                <a:srgbClr val="1D326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0"/>
          <p:cNvSpPr txBox="1"/>
          <p:nvPr/>
        </p:nvSpPr>
        <p:spPr>
          <a:xfrm>
            <a:off x="4749625" y="2672554"/>
            <a:ext cx="122198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1972 - 1979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" name="Google Shape;92;p10"/>
          <p:cNvSpPr txBox="1"/>
          <p:nvPr/>
        </p:nvSpPr>
        <p:spPr>
          <a:xfrm>
            <a:off x="7271599" y="2695063"/>
            <a:ext cx="122198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1980 - 1989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Google Shape;93;p10"/>
          <p:cNvSpPr txBox="1"/>
          <p:nvPr/>
        </p:nvSpPr>
        <p:spPr>
          <a:xfrm>
            <a:off x="1374434" y="5551747"/>
            <a:ext cx="122198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1990 - 1999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6961883" y="5551745"/>
            <a:ext cx="122198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2010 - 2016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Google Shape;96;p10"/>
          <p:cNvSpPr/>
          <p:nvPr/>
        </p:nvSpPr>
        <p:spPr>
          <a:xfrm>
            <a:off x="424892" y="1778436"/>
            <a:ext cx="474236" cy="281578"/>
          </a:xfrm>
          <a:prstGeom prst="ellipse">
            <a:avLst/>
          </a:prstGeom>
          <a:solidFill>
            <a:srgbClr val="01592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0"/>
          <p:cNvSpPr txBox="1"/>
          <p:nvPr/>
        </p:nvSpPr>
        <p:spPr>
          <a:xfrm>
            <a:off x="904533" y="1725878"/>
            <a:ext cx="2695236" cy="427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Highest Biomass Area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420587" y="2249939"/>
            <a:ext cx="466103" cy="288866"/>
          </a:xfrm>
          <a:prstGeom prst="ellipse">
            <a:avLst/>
          </a:prstGeom>
          <a:solidFill>
            <a:srgbClr val="2DA3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888055" y="2214436"/>
            <a:ext cx="2529107" cy="45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High Biomass Area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20588" y="2764398"/>
            <a:ext cx="466102" cy="255321"/>
          </a:xfrm>
          <a:prstGeom prst="ellipse">
            <a:avLst/>
          </a:prstGeom>
          <a:solidFill>
            <a:srgbClr val="E1E1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0"/>
          <p:cNvSpPr txBox="1"/>
          <p:nvPr/>
        </p:nvSpPr>
        <p:spPr>
          <a:xfrm>
            <a:off x="904311" y="2696185"/>
            <a:ext cx="2859999" cy="508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Full Extent of Presence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Google Shape;94;p10"/>
          <p:cNvSpPr txBox="1"/>
          <p:nvPr/>
        </p:nvSpPr>
        <p:spPr>
          <a:xfrm>
            <a:off x="4218683" y="5551746"/>
            <a:ext cx="122198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2000 - 2009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52539" y="4094321"/>
            <a:ext cx="3051561" cy="2625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2384" y="4094321"/>
            <a:ext cx="2883171" cy="2625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500" y="4096512"/>
            <a:ext cx="2881884" cy="2622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40280" y="1027934"/>
            <a:ext cx="2863821" cy="2538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1"/>
          <p:cNvPicPr preferRelativeResize="0"/>
          <p:nvPr/>
        </p:nvPicPr>
        <p:blipFill rotWithShape="1">
          <a:blip r:embed="rId7">
            <a:alphaModFix/>
          </a:blip>
          <a:srcRect r="16533"/>
          <a:stretch/>
        </p:blipFill>
        <p:spPr>
          <a:xfrm>
            <a:off x="3738845" y="1052941"/>
            <a:ext cx="2509563" cy="2524232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1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1D32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39BA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1"/>
          <p:cNvSpPr txBox="1"/>
          <p:nvPr/>
        </p:nvSpPr>
        <p:spPr>
          <a:xfrm>
            <a:off x="190500" y="164812"/>
            <a:ext cx="8763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Marine Life &amp; Habitat: Data</a:t>
            </a:r>
            <a:endParaRPr sz="40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Georgia"/>
              <a:cs typeface="Calibri" panose="020F0502020204030204" pitchFamily="34" charset="0"/>
              <a:sym typeface="Georgia"/>
            </a:endParaRPr>
          </a:p>
        </p:txBody>
      </p:sp>
      <p:sp>
        <p:nvSpPr>
          <p:cNvPr id="114" name="Google Shape;114;p11"/>
          <p:cNvSpPr txBox="1"/>
          <p:nvPr/>
        </p:nvSpPr>
        <p:spPr>
          <a:xfrm>
            <a:off x="190500" y="1306253"/>
            <a:ext cx="3589853" cy="415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620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Black Sea Bass (Spring)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2400"/>
              <a:buFont typeface="Noto Sans Symbols"/>
              <a:buNone/>
            </a:pPr>
            <a:endParaRPr sz="2800" b="1" i="0" u="none" strike="noStrike" cap="none" dirty="0" smtClean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200" marR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595958"/>
              </a:buClr>
              <a:buSzPts val="2400"/>
              <a:buFont typeface="Arial"/>
              <a:buNone/>
            </a:pPr>
            <a:endParaRPr sz="2800" b="1" i="0" u="none" strike="noStrike" cap="none" dirty="0">
              <a:solidFill>
                <a:srgbClr val="1D326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1"/>
          <p:cNvSpPr txBox="1"/>
          <p:nvPr/>
        </p:nvSpPr>
        <p:spPr>
          <a:xfrm>
            <a:off x="4883707" y="2672554"/>
            <a:ext cx="122198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1972 - 1979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11"/>
          <p:cNvSpPr txBox="1"/>
          <p:nvPr/>
        </p:nvSpPr>
        <p:spPr>
          <a:xfrm>
            <a:off x="7460649" y="2691579"/>
            <a:ext cx="122198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1980 - 1989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7" name="Google Shape;117;p11"/>
          <p:cNvSpPr txBox="1"/>
          <p:nvPr/>
        </p:nvSpPr>
        <p:spPr>
          <a:xfrm>
            <a:off x="1374434" y="5801136"/>
            <a:ext cx="122198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1990 - 1999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8" name="Google Shape;118;p11"/>
          <p:cNvSpPr txBox="1"/>
          <p:nvPr/>
        </p:nvSpPr>
        <p:spPr>
          <a:xfrm>
            <a:off x="4218683" y="5787280"/>
            <a:ext cx="122198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2000 - 2009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9" name="Google Shape;119;p11"/>
          <p:cNvSpPr txBox="1"/>
          <p:nvPr/>
        </p:nvSpPr>
        <p:spPr>
          <a:xfrm>
            <a:off x="7460649" y="5773422"/>
            <a:ext cx="122198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2010 - 2016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0" name="Google Shape;120;p11"/>
          <p:cNvSpPr/>
          <p:nvPr/>
        </p:nvSpPr>
        <p:spPr>
          <a:xfrm>
            <a:off x="469155" y="1793103"/>
            <a:ext cx="494941" cy="320639"/>
          </a:xfrm>
          <a:prstGeom prst="ellipse">
            <a:avLst/>
          </a:prstGeom>
          <a:solidFill>
            <a:srgbClr val="01592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1"/>
          <p:cNvSpPr txBox="1"/>
          <p:nvPr/>
        </p:nvSpPr>
        <p:spPr>
          <a:xfrm>
            <a:off x="951512" y="1765705"/>
            <a:ext cx="2622961" cy="347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Highest Biomass Area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2" name="Google Shape;122;p11"/>
          <p:cNvSpPr/>
          <p:nvPr/>
        </p:nvSpPr>
        <p:spPr>
          <a:xfrm>
            <a:off x="469155" y="2255261"/>
            <a:ext cx="494941" cy="271954"/>
          </a:xfrm>
          <a:prstGeom prst="ellipse">
            <a:avLst/>
          </a:prstGeom>
          <a:solidFill>
            <a:srgbClr val="2DA3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1"/>
          <p:cNvSpPr txBox="1"/>
          <p:nvPr/>
        </p:nvSpPr>
        <p:spPr>
          <a:xfrm>
            <a:off x="951512" y="2184047"/>
            <a:ext cx="2393666" cy="29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High Biomass Area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4" name="Google Shape;124;p11"/>
          <p:cNvSpPr/>
          <p:nvPr/>
        </p:nvSpPr>
        <p:spPr>
          <a:xfrm>
            <a:off x="469155" y="2624199"/>
            <a:ext cx="496194" cy="305021"/>
          </a:xfrm>
          <a:prstGeom prst="ellipse">
            <a:avLst/>
          </a:prstGeom>
          <a:solidFill>
            <a:srgbClr val="E1E1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1"/>
          <p:cNvSpPr txBox="1"/>
          <p:nvPr/>
        </p:nvSpPr>
        <p:spPr>
          <a:xfrm>
            <a:off x="951511" y="2625258"/>
            <a:ext cx="2752283" cy="440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Full Extent of Presence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2"/>
          <p:cNvSpPr txBox="1">
            <a:spLocks noGrp="1"/>
          </p:cNvSpPr>
          <p:nvPr>
            <p:ph type="body" idx="1"/>
          </p:nvPr>
        </p:nvSpPr>
        <p:spPr>
          <a:xfrm>
            <a:off x="364547" y="1175227"/>
            <a:ext cx="3675018" cy="31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62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2400"/>
              <a:buNone/>
            </a:pPr>
            <a:r>
              <a:rPr lang="en-US" sz="2400" b="1" dirty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 CZM Grant </a:t>
            </a:r>
            <a:r>
              <a:rPr lang="en-US" sz="2400" b="1" dirty="0" smtClean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Other </a:t>
            </a:r>
            <a:r>
              <a:rPr lang="en-US" sz="2400" b="1" dirty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2400"/>
              <a:buFont typeface="Noto Sans Symbols"/>
              <a:buNone/>
            </a:pPr>
            <a:endParaRPr sz="2800" b="1" dirty="0"/>
          </a:p>
          <a:p>
            <a:pPr marL="7620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595958"/>
              </a:buClr>
              <a:buSzPts val="2400"/>
              <a:buNone/>
            </a:pPr>
            <a:endParaRPr sz="2800" b="1" dirty="0">
              <a:solidFill>
                <a:srgbClr val="1D3261"/>
              </a:solidFill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2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1D32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39BA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2"/>
          <p:cNvSpPr txBox="1"/>
          <p:nvPr/>
        </p:nvSpPr>
        <p:spPr>
          <a:xfrm>
            <a:off x="190500" y="164812"/>
            <a:ext cx="8763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Marine Life &amp; Habitat: Data</a:t>
            </a:r>
            <a:endParaRPr sz="40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Georgia"/>
              <a:cs typeface="Calibri" panose="020F0502020204030204" pitchFamily="34" charset="0"/>
              <a:sym typeface="Georgia"/>
            </a:endParaRPr>
          </a:p>
        </p:txBody>
      </p:sp>
      <p:sp>
        <p:nvSpPr>
          <p:cNvPr id="134" name="Google Shape;134;p12"/>
          <p:cNvSpPr txBox="1"/>
          <p:nvPr/>
        </p:nvSpPr>
        <p:spPr>
          <a:xfrm>
            <a:off x="2319857" y="2378206"/>
            <a:ext cx="3120250" cy="692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620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Future Projections from 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620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OceanAdapt</a:t>
            </a:r>
            <a:endParaRPr sz="2400" b="1" i="0" u="none" strike="noStrike" cap="none" dirty="0">
              <a:solidFill>
                <a:srgbClr val="1D326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2400"/>
              <a:buFont typeface="Noto Sans Symbols"/>
              <a:buNone/>
            </a:pPr>
            <a:endParaRPr sz="2800" b="1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200" marR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595958"/>
              </a:buClr>
              <a:buSzPts val="2400"/>
              <a:buFont typeface="Arial"/>
              <a:buNone/>
            </a:pPr>
            <a:endParaRPr sz="2800" b="1" i="0" u="none" strike="noStrike" cap="none" dirty="0">
              <a:solidFill>
                <a:srgbClr val="1D326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2"/>
          <p:cNvSpPr txBox="1"/>
          <p:nvPr/>
        </p:nvSpPr>
        <p:spPr>
          <a:xfrm>
            <a:off x="731241" y="4040476"/>
            <a:ext cx="7681513" cy="415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620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Animation Sliders for Marine Mammal and Bird Data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2400"/>
              <a:buFont typeface="Noto Sans Symbols"/>
              <a:buNone/>
            </a:pPr>
            <a:endParaRPr sz="2800" b="1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200" marR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595958"/>
              </a:buClr>
              <a:buSzPts val="2400"/>
              <a:buFont typeface="Arial"/>
              <a:buNone/>
            </a:pPr>
            <a:endParaRPr sz="2800" b="1" i="0" u="none" strike="noStrike" cap="none" dirty="0">
              <a:solidFill>
                <a:srgbClr val="1D326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456112"/>
            <a:ext cx="4572000" cy="240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6691" y="4456111"/>
            <a:ext cx="4447309" cy="2401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46644" y="914400"/>
            <a:ext cx="3697356" cy="298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3"/>
          <p:cNvSpPr txBox="1">
            <a:spLocks noGrp="1"/>
          </p:cNvSpPr>
          <p:nvPr>
            <p:ph type="body" idx="1"/>
          </p:nvPr>
        </p:nvSpPr>
        <p:spPr>
          <a:xfrm>
            <a:off x="190508" y="1174600"/>
            <a:ext cx="8928368" cy="982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Mid-Atlantic Fisheries Management Council Efforts </a:t>
            </a:r>
            <a:r>
              <a:rPr lang="en-US" sz="2800" dirty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en-US" sz="2800" dirty="0" smtClean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 </a:t>
            </a:r>
            <a:r>
              <a:rPr lang="en-US" sz="2800" dirty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800" dirty="0" smtClean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abitat </a:t>
            </a:r>
            <a:r>
              <a:rPr lang="en-US" sz="2800" dirty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800" dirty="0" smtClean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Habitat </a:t>
            </a:r>
            <a:r>
              <a:rPr lang="en-US" sz="2800" dirty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2800" dirty="0" smtClean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</a:t>
            </a:r>
            <a:r>
              <a:rPr lang="en-US" sz="2800" dirty="0">
                <a:solidFill>
                  <a:srgbClr val="1D32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2400"/>
              <a:buFont typeface="Noto Sans Symbols"/>
              <a:buNone/>
            </a:pPr>
            <a:endParaRPr sz="2800" b="1" dirty="0"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1D32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39BA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3"/>
          <p:cNvSpPr txBox="1"/>
          <p:nvPr/>
        </p:nvSpPr>
        <p:spPr>
          <a:xfrm>
            <a:off x="190500" y="1"/>
            <a:ext cx="8763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Marine Life &amp; Habitat: Data</a:t>
            </a:r>
            <a:endParaRPr sz="40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Georgia"/>
              <a:cs typeface="Calibri" panose="020F0502020204030204" pitchFamily="34" charset="0"/>
              <a:sym typeface="Georgia"/>
            </a:endParaRPr>
          </a:p>
        </p:txBody>
      </p:sp>
      <p:pic>
        <p:nvPicPr>
          <p:cNvPr id="148" name="Google Shape;14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7789" y="2462542"/>
            <a:ext cx="4647845" cy="35780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0500" y="2452250"/>
            <a:ext cx="449233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42900">
              <a:lnSpc>
                <a:spcPct val="80000"/>
              </a:lnSpc>
              <a:spcBef>
                <a:spcPts val="1200"/>
              </a:spcBef>
              <a:buSzPts val="1800"/>
              <a:buChar char="●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Northeast Regional Marine Fish Habitat Assessment</a:t>
            </a:r>
          </a:p>
          <a:p>
            <a:pPr marL="457200" lvl="0">
              <a:lnSpc>
                <a:spcPct val="80000"/>
              </a:lnSpc>
              <a:spcBef>
                <a:spcPts val="1200"/>
              </a:spcBef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2900">
              <a:lnSpc>
                <a:spcPct val="80000"/>
              </a:lnSpc>
              <a:spcBef>
                <a:spcPts val="1200"/>
              </a:spcBef>
              <a:buSzPts val="1800"/>
              <a:buChar char="●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Fish species shift modelling work</a:t>
            </a:r>
          </a:p>
          <a:p>
            <a:pPr marL="457200" lvl="0">
              <a:lnSpc>
                <a:spcPct val="80000"/>
              </a:lnSpc>
              <a:spcBef>
                <a:spcPts val="1200"/>
              </a:spcBef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17500">
              <a:lnSpc>
                <a:spcPct val="80000"/>
              </a:lnSpc>
              <a:spcBef>
                <a:spcPts val="1200"/>
              </a:spcBef>
              <a:buSzPts val="1400"/>
              <a:buChar char="●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Ecosystem Approach to Fisheries Management </a:t>
            </a:r>
          </a:p>
          <a:p>
            <a:pPr lvl="0">
              <a:lnSpc>
                <a:spcPct val="80000"/>
              </a:lnSpc>
              <a:spcBef>
                <a:spcPts val="2400"/>
              </a:spcBef>
              <a:buClr>
                <a:srgbClr val="595958"/>
              </a:buClr>
              <a:buSzPts val="1480"/>
            </a:pPr>
            <a:endParaRPr lang="en-US" sz="1800" dirty="0">
              <a:solidFill>
                <a:srgbClr val="595958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4"/>
          <p:cNvSpPr txBox="1">
            <a:spLocks noGrp="1"/>
          </p:cNvSpPr>
          <p:nvPr>
            <p:ph type="body" idx="1"/>
          </p:nvPr>
        </p:nvSpPr>
        <p:spPr>
          <a:xfrm>
            <a:off x="190508" y="1174600"/>
            <a:ext cx="4734000" cy="5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800"/>
          </a:p>
          <a:p>
            <a:pPr marL="0" marR="0" lvl="0" indent="0" algn="l" rtl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2400" b="0" i="0" u="none" strike="noStrike" cap="none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4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1D32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39BA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4"/>
          <p:cNvSpPr txBox="1"/>
          <p:nvPr/>
        </p:nvSpPr>
        <p:spPr>
          <a:xfrm>
            <a:off x="190500" y="1"/>
            <a:ext cx="8763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Marine Life &amp; Habitat: Data</a:t>
            </a:r>
            <a:endParaRPr sz="40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Georgia"/>
              <a:cs typeface="Calibri" panose="020F0502020204030204" pitchFamily="34" charset="0"/>
              <a:sym typeface="Georgia"/>
            </a:endParaRPr>
          </a:p>
        </p:txBody>
      </p:sp>
      <p:sp>
        <p:nvSpPr>
          <p:cNvPr id="157" name="Google Shape;157;p14"/>
          <p:cNvSpPr txBox="1"/>
          <p:nvPr/>
        </p:nvSpPr>
        <p:spPr>
          <a:xfrm>
            <a:off x="4924496" y="956494"/>
            <a:ext cx="4196700" cy="59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Add  Photos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6727" y="914400"/>
            <a:ext cx="4710546" cy="594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5"/>
          <p:cNvSpPr txBox="1">
            <a:spLocks noGrp="1"/>
          </p:cNvSpPr>
          <p:nvPr>
            <p:ph type="body" idx="1"/>
          </p:nvPr>
        </p:nvSpPr>
        <p:spPr>
          <a:xfrm>
            <a:off x="300933" y="1174650"/>
            <a:ext cx="4734000" cy="5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/>
          </a:p>
          <a:p>
            <a:pPr marL="0" marR="0" lvl="0" indent="0" algn="l" rtl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2400" b="0" i="0" u="none" strike="noStrike" cap="none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8"/>
              </a:buClr>
              <a:buSzPts val="1480"/>
              <a:buFont typeface="Arial"/>
              <a:buNone/>
            </a:pPr>
            <a:endParaRPr sz="1480" b="0" i="0" u="none" strike="noStrike" cap="none">
              <a:solidFill>
                <a:srgbClr val="5959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1D32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39BA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15"/>
          <p:cNvSpPr txBox="1"/>
          <p:nvPr/>
        </p:nvSpPr>
        <p:spPr>
          <a:xfrm>
            <a:off x="190500" y="1"/>
            <a:ext cx="8763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Marine Life &amp; Habitat: Data</a:t>
            </a:r>
            <a:endParaRPr sz="40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Georgia"/>
              <a:cs typeface="Calibri" panose="020F0502020204030204" pitchFamily="34" charset="0"/>
              <a:sym typeface="Georgia"/>
            </a:endParaRPr>
          </a:p>
        </p:txBody>
      </p:sp>
      <p:sp>
        <p:nvSpPr>
          <p:cNvPr id="167" name="Google Shape;167;p15"/>
          <p:cNvSpPr txBox="1"/>
          <p:nvPr/>
        </p:nvSpPr>
        <p:spPr>
          <a:xfrm>
            <a:off x="4922196" y="956544"/>
            <a:ext cx="4196700" cy="59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Add  Photos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0" y="1066800"/>
            <a:ext cx="8634845" cy="5581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545</Words>
  <Application>Microsoft Office PowerPoint</Application>
  <PresentationFormat>On-screen Show (4:3)</PresentationFormat>
  <Paragraphs>235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Georgia</vt:lpstr>
      <vt:lpstr>Noto Sans Symbols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McKay, Laura (DEQ)</dc:creator>
  <cp:lastModifiedBy>VITA Program</cp:lastModifiedBy>
  <cp:revision>19</cp:revision>
  <dcterms:modified xsi:type="dcterms:W3CDTF">2019-03-18T17:27:57Z</dcterms:modified>
</cp:coreProperties>
</file>