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73" r:id="rId5"/>
    <p:sldId id="276" r:id="rId6"/>
    <p:sldId id="27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2" autoAdjust="0"/>
    <p:restoredTop sz="79812" autoAdjust="0"/>
  </p:normalViewPr>
  <p:slideViewPr>
    <p:cSldViewPr snapToGrid="0">
      <p:cViewPr varScale="1">
        <p:scale>
          <a:sx n="78" d="100"/>
          <a:sy n="78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D2BD3E-6A6F-460D-90D7-37DC8DB39C4E}" type="datetimeFigureOut">
              <a:rPr lang="en-US" smtClean="0"/>
              <a:t>3/20/19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17532A-6260-47BB-821F-EA3329917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532A-6260-47BB-821F-EA3329917A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99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532A-6260-47BB-821F-EA3329917AE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2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532A-6260-47BB-821F-EA3329917A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3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532A-6260-47BB-821F-EA3329917A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4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532A-6260-47BB-821F-EA3329917A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30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7532A-6260-47BB-821F-EA3329917A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99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6CCAA-3F95-4089-96BD-341000751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D47BC-79AD-4DA6-A7F7-535E2A2E2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C2601-4B53-4A82-9799-E1034741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77B7C-33FE-40BA-B61F-3AF04D1F2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D6381-5AA6-4A57-83A0-D01EE852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9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AE7AC-A9F7-495A-89A2-6C393D358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9B17C-1FB2-4FBB-B0DF-B63D97515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0B087-14FA-4E83-9304-EF0FCF1C4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55487-B50B-4C16-BA88-2B3C1B805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EDD91-0561-462F-941C-B69470DF7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6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974BB-2EEC-47E0-AB69-2C2C3F6FBC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554284-5BD3-4438-9DF3-9A78219BF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6ED90-7388-4A8D-BDEA-FD4D18EE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91B20-818D-43C8-96B6-3C67061D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5C9A1-D8CF-4F6B-8C09-B80C68292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2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17D11-6DE9-446B-AA73-65DF162E2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D90F6-F81B-4EBC-A0BE-33BF3EC54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AA2E1-A6CD-4445-85B2-5E05A0DF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CED90-9B9B-459C-92E6-C9F04D38A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66B6B-19E7-49EE-AAA1-9584C455A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9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DBCA-FE36-48C0-AAA1-FFA227A62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FF1819-D473-4EEE-8A64-83F622C53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1D21B-B4B3-4CFD-B7CE-7AE95387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77B9C-8E91-4A82-8719-0030E98FF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90F1C-08D6-4528-9CF6-E566C256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0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081F7-CD81-4A48-96A7-30D8BFC0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7EE53-B92A-40E4-A692-0B1F4FB5D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297EF-1185-4AFB-99D8-D5A81B236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9A001D-2160-447B-B458-58DFD000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6FD8B6-BD63-4312-9272-38146642D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46C6D-BFD7-41A4-9695-50873E1E0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1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C3A6-9D36-4C78-9882-F30DEDA73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86652B-1222-4D4D-A471-5F513B90B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2C47A-17F3-45A2-BB8F-8F513550D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28F617-BC95-4DFC-B08E-3B8BAF7287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75396C-8732-4A3E-8F70-6733DD2EF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2B31A4-D254-480F-9B0C-822A578B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390BD-AA95-424C-8CC7-2829E41C3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A1B031-1CC9-4BD4-9AC3-5D57C571D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0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3691-10C3-42F9-981A-008D27A8B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F825A-1A15-446D-99A1-F4A68DAC2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B94969-163A-4DAB-81B7-EFADC9EB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CE197B-742E-437F-B9F9-84CFA0C03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27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1B99E-D999-4BF7-81F6-E9B440DF4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25441E-A3A8-4836-B4DE-C0E71687A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AAC64-939C-4F7A-8A63-7DCDB4213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31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6F14-D482-4C49-A302-9E168F8EE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B905-1B73-4D26-98A6-7FA371688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F09C3-7C33-40A1-8248-DCEE6FCB3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F3938-503B-48D6-871D-6211319F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8D774E-FCB7-4454-874C-83E06B6AC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95E2E-22A2-4CCA-9E0A-241B78897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9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F24DB-725E-4A17-8581-4149D48EC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428965-5432-4ED5-AA24-BC519C59A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36A23A-EBE3-42AB-B031-4C0B6B55B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FEC0B-119B-4BFC-AD2C-881CF0737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16AAC-6FF3-4BDE-AFB6-46151ECD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1A584-4F27-40BA-A817-8869BE06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89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692C77-5DFC-4DFE-88DB-24625143E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3431C-80C3-4CDF-9321-A539D3E8E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731F0-FEB4-40FE-BD7A-CD0910FBBF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AF953-6C39-4F7B-9D17-87DEE6BA0E19}" type="datetimeFigureOut">
              <a:rPr lang="en-US" smtClean="0"/>
              <a:t>3/20/19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3EB6-B4F5-4E61-932A-8A82D6E9F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ECC70-B7F0-405B-9F77-901688FFFB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98D7-EC70-4D92-A522-A2B333E38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5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Kisha.Santiago@dos.ny.gov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ichael.Snyder@dos.ny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2B76C-1F7E-411A-B679-B6C536B47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42177"/>
            <a:ext cx="12539425" cy="2032778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Resilience and Coastal Infrastructure</a:t>
            </a:r>
            <a:endParaRPr lang="en-US" sz="4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A1F15-13F9-4460-A12A-47EE34FFB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7551" y="4871508"/>
            <a:ext cx="10816896" cy="1565549"/>
          </a:xfrm>
        </p:spPr>
        <p:txBody>
          <a:bodyPr>
            <a:noAutofit/>
          </a:bodyPr>
          <a:lstStyle/>
          <a:p>
            <a:pPr algn="l"/>
            <a:endParaRPr lang="en-US" sz="3200" dirty="0">
              <a:solidFill>
                <a:schemeClr val="bg1"/>
              </a:solidFill>
            </a:endParaRPr>
          </a:p>
          <a:p>
            <a:pPr algn="l"/>
            <a:r>
              <a:rPr lang="en-US" sz="3200" dirty="0">
                <a:solidFill>
                  <a:schemeClr val="bg1"/>
                </a:solidFill>
              </a:rPr>
              <a:t>Kisha Santiago-Martinez, NYS Department of State</a:t>
            </a:r>
          </a:p>
          <a:p>
            <a:pPr algn="l"/>
            <a:r>
              <a:rPr lang="en-US" sz="3200" dirty="0">
                <a:solidFill>
                  <a:schemeClr val="bg1"/>
                </a:solidFill>
              </a:rPr>
              <a:t>Mike Snyder, NYS Department of State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6D118F-45E0-0F4A-A1C7-68D07C5E8B17}"/>
              </a:ext>
            </a:extLst>
          </p:cNvPr>
          <p:cNvSpPr txBox="1"/>
          <p:nvPr/>
        </p:nvSpPr>
        <p:spPr>
          <a:xfrm>
            <a:off x="3161862" y="2174955"/>
            <a:ext cx="58682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MACO Forum</a:t>
            </a:r>
            <a:br>
              <a: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March 20, 2019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5981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3639A-0F46-4781-A5E5-7AF7E58EB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0" y="0"/>
            <a:ext cx="5143500" cy="38209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9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600" b="1" i="1" dirty="0">
                <a:solidFill>
                  <a:schemeClr val="bg1"/>
                </a:solidFill>
              </a:rPr>
              <a:t>“While our focus is on addressing emerging challenges in the ocean environment, to be successful we will need to address the connections between upland, nearshore, and offshore areas.”</a:t>
            </a:r>
          </a:p>
          <a:p>
            <a:pPr marL="0" indent="0">
              <a:buNone/>
            </a:pPr>
            <a:endParaRPr lang="en-US" sz="26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chemeClr val="bg1"/>
                </a:solidFill>
              </a:rPr>
              <a:t>Mid Atlantic Governor’s Agreement on Ocean Conservation, 2009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841CD6-12CB-48C1-811D-ED46247924AA}"/>
              </a:ext>
            </a:extLst>
          </p:cNvPr>
          <p:cNvSpPr txBox="1"/>
          <p:nvPr/>
        </p:nvSpPr>
        <p:spPr>
          <a:xfrm>
            <a:off x="261240" y="505122"/>
            <a:ext cx="5425623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>
                <a:solidFill>
                  <a:schemeClr val="bg1"/>
                </a:solidFill>
              </a:rPr>
              <a:t>“To ensure the conservation and responsible use of the nation’s valuable coastal resources by facilitating informed planning and decision making along the coast; increasing the resilience of coastal communities by anticipating and addressing coastal hazards; and ensuring a healthy coast for the public to enjoy.”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i="1" dirty="0">
                <a:solidFill>
                  <a:schemeClr val="bg1"/>
                </a:solidFill>
              </a:rPr>
              <a:t>Mission statement, 2018-2023 National Coastal Zone Management Program Strategic Plan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70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BEDA4B-4901-4350-BBD6-86D5A603B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539" y="0"/>
            <a:ext cx="4149767" cy="814192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Why resilience?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4E4767-12D6-4108-ABA9-EF091D25C2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50" y="853564"/>
            <a:ext cx="7090810" cy="384794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20D1690-4A6B-4959-97A5-9D4293D0440A}"/>
              </a:ext>
            </a:extLst>
          </p:cNvPr>
          <p:cNvSpPr/>
          <p:nvPr/>
        </p:nvSpPr>
        <p:spPr>
          <a:xfrm>
            <a:off x="245895" y="4336551"/>
            <a:ext cx="478166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https://www.businessinsider.com/us-navy-ships-flee-virginia-base-as-hurricane-florence-approaches-2018-9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C1EDA96-AA86-475F-8C8F-F309951D73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001" y="766361"/>
            <a:ext cx="6550999" cy="436733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7011232-3664-492F-AE86-70860AC8EB4F}"/>
              </a:ext>
            </a:extLst>
          </p:cNvPr>
          <p:cNvSpPr/>
          <p:nvPr/>
        </p:nvSpPr>
        <p:spPr>
          <a:xfrm>
            <a:off x="5716961" y="4827725"/>
            <a:ext cx="639907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https://envirobites.org/2018/06/15/can-new-jersey-marshes-just-fuhgettabout-superstorm-sandy/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FEE10F-E742-4E44-B92E-D771CE385011}"/>
              </a:ext>
            </a:extLst>
          </p:cNvPr>
          <p:cNvSpPr txBox="1"/>
          <p:nvPr/>
        </p:nvSpPr>
        <p:spPr>
          <a:xfrm>
            <a:off x="344828" y="4888632"/>
            <a:ext cx="4647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Naval ships flee Virginia’s Norfolk naval station as Hurricane Florence closes in.</a:t>
            </a:r>
          </a:p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961888-6243-4775-A82E-A1497AF522E7}"/>
              </a:ext>
            </a:extLst>
          </p:cNvPr>
          <p:cNvSpPr txBox="1"/>
          <p:nvPr/>
        </p:nvSpPr>
        <p:spPr>
          <a:xfrm>
            <a:off x="5876651" y="5352753"/>
            <a:ext cx="5661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Aerial photograph of Hurricane Sandy storm damage at Mantoloking, New Jersey coastline.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287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E012B6E-569C-4C78-A7BC-1F92A2CE87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924108" y="135104"/>
            <a:ext cx="7134888" cy="65898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902A6DF-89CD-412D-B8C6-E1ED28BE32BF}"/>
              </a:ext>
            </a:extLst>
          </p:cNvPr>
          <p:cNvSpPr/>
          <p:nvPr/>
        </p:nvSpPr>
        <p:spPr>
          <a:xfrm>
            <a:off x="5560829" y="6076565"/>
            <a:ext cx="64981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</a:rPr>
              <a:t>Figure 1. Maritime Transportation System, juxtaposed with ecological and community systems. (Image Credit: </a:t>
            </a:r>
            <a:r>
              <a:rPr lang="en-US" sz="1200" dirty="0" err="1">
                <a:latin typeface="Times New Roman" panose="02020603050405020304" pitchFamily="18" charset="0"/>
              </a:rPr>
              <a:t>Touzinsky</a:t>
            </a:r>
            <a:r>
              <a:rPr lang="en-US" sz="1200" dirty="0">
                <a:latin typeface="Times New Roman" panose="02020603050405020304" pitchFamily="18" charset="0"/>
              </a:rPr>
              <a:t>, U.S. Army Corps of Engineers, Resilience Integrated Action Team, </a:t>
            </a:r>
            <a:r>
              <a:rPr lang="en-US" sz="1200" u="sng" dirty="0">
                <a:latin typeface="Times New Roman" panose="02020603050405020304" pitchFamily="18" charset="0"/>
              </a:rPr>
              <a:t>http://www.cmts.gov/Activities/ActionTeams.aspx). </a:t>
            </a:r>
            <a:endParaRPr lang="en-US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FD1465-FB83-4F2C-B863-6CD0B522A2C7}"/>
              </a:ext>
            </a:extLst>
          </p:cNvPr>
          <p:cNvSpPr/>
          <p:nvPr/>
        </p:nvSpPr>
        <p:spPr>
          <a:xfrm>
            <a:off x="0" y="355316"/>
            <a:ext cx="4669640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“It is clear that </a:t>
            </a:r>
            <a:r>
              <a:rPr lang="en-US" sz="2100" b="1" u="sng" dirty="0">
                <a:solidFill>
                  <a:schemeClr val="bg1"/>
                </a:solidFill>
              </a:rPr>
              <a:t>a critical aspect of our nation’s overall resiliency is the level of resilience in the maritime and coastal sectors</a:t>
            </a:r>
            <a:r>
              <a:rPr lang="en-US" sz="2100" b="1" dirty="0">
                <a:solidFill>
                  <a:schemeClr val="bg1"/>
                </a:solidFill>
              </a:rPr>
              <a:t>, each of which must be able to withstand and recover effectively from external shocks and continue to provide the services we rely upon for our economic viability and homeland security. </a:t>
            </a:r>
          </a:p>
          <a:p>
            <a:endParaRPr lang="en-US" sz="2100" b="1" dirty="0">
              <a:solidFill>
                <a:schemeClr val="bg1"/>
              </a:solidFill>
            </a:endParaRPr>
          </a:p>
          <a:p>
            <a:r>
              <a:rPr lang="en-US" sz="2100" b="1" dirty="0">
                <a:solidFill>
                  <a:schemeClr val="bg1"/>
                </a:solidFill>
              </a:rPr>
              <a:t>However, </a:t>
            </a:r>
            <a:r>
              <a:rPr lang="en-US" sz="2100" b="1" u="sng" dirty="0">
                <a:solidFill>
                  <a:schemeClr val="bg1"/>
                </a:solidFill>
              </a:rPr>
              <a:t>despite the clear dependencies, the interface between the maritime and coastal regions has not been an area of significant research to date.”</a:t>
            </a:r>
          </a:p>
          <a:p>
            <a:endParaRPr lang="en-US" sz="2200" b="1" u="sng" dirty="0">
              <a:solidFill>
                <a:schemeClr val="bg1"/>
              </a:solidFill>
            </a:endParaRPr>
          </a:p>
          <a:p>
            <a:r>
              <a:rPr lang="en-US" sz="1900" dirty="0">
                <a:solidFill>
                  <a:schemeClr val="bg1"/>
                </a:solidFill>
              </a:rPr>
              <a:t>2016 U.S. Dept. Homeland Security Coastal Resilience Center of Excellence report; </a:t>
            </a:r>
            <a:r>
              <a:rPr lang="en-US" sz="1900" b="1" dirty="0">
                <a:solidFill>
                  <a:schemeClr val="bg1"/>
                </a:solidFill>
              </a:rPr>
              <a:t>“Integrating Maritime and Coastal Resilience”</a:t>
            </a:r>
          </a:p>
          <a:p>
            <a:endParaRPr lang="en-US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03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0EEB9C71-4AB8-4A3C-A96C-DA67E94DF496}"/>
              </a:ext>
            </a:extLst>
          </p:cNvPr>
          <p:cNvSpPr/>
          <p:nvPr/>
        </p:nvSpPr>
        <p:spPr>
          <a:xfrm>
            <a:off x="3344425" y="133270"/>
            <a:ext cx="2899931" cy="249168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Coastal infrastructure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Roads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Bridges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Wastewater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u="sng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BD4DDC0-A638-4AE8-9BD0-3B7C00FAD25B}"/>
              </a:ext>
            </a:extLst>
          </p:cNvPr>
          <p:cNvSpPr/>
          <p:nvPr/>
        </p:nvSpPr>
        <p:spPr>
          <a:xfrm>
            <a:off x="5939505" y="-19427"/>
            <a:ext cx="2899929" cy="268661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Coastal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Water-dependent economies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Tourism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Vulnerable populations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Cultural heritage&amp;     identity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C30AF00-72F2-4EC8-B272-1E0F27EE4684}"/>
              </a:ext>
            </a:extLst>
          </p:cNvPr>
          <p:cNvSpPr/>
          <p:nvPr/>
        </p:nvSpPr>
        <p:spPr>
          <a:xfrm>
            <a:off x="1771463" y="1960425"/>
            <a:ext cx="2899931" cy="259040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Water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Ocean acidification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Ocean debris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Wastewater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Shellfisheries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Tourism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Working waterfronts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FFDA03E-3EF5-4B76-A526-170BF8E3FF67}"/>
              </a:ext>
            </a:extLst>
          </p:cNvPr>
          <p:cNvSpPr/>
          <p:nvPr/>
        </p:nvSpPr>
        <p:spPr>
          <a:xfrm>
            <a:off x="2821190" y="3886306"/>
            <a:ext cx="3022727" cy="289429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Fisheries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Local economies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Food webs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Habitat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Working waterfront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Tourism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Cultural heritage and identity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Shifting species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0585CE7-67CB-44CA-8D5F-7295FD10A055}"/>
              </a:ext>
            </a:extLst>
          </p:cNvPr>
          <p:cNvSpPr/>
          <p:nvPr/>
        </p:nvSpPr>
        <p:spPr>
          <a:xfrm>
            <a:off x="5454516" y="4288918"/>
            <a:ext cx="2899928" cy="249168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Marine habitat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Estuarine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Tidal wetlands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Risk reduction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Aquaculture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Fisheries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Corals and canyons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4A10E69-C7FF-4CCE-90E8-728455925B1F}"/>
              </a:ext>
            </a:extLst>
          </p:cNvPr>
          <p:cNvSpPr/>
          <p:nvPr/>
        </p:nvSpPr>
        <p:spPr>
          <a:xfrm>
            <a:off x="7168973" y="2322659"/>
            <a:ext cx="2899928" cy="2836213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u="sng" dirty="0"/>
              <a:t>Beaches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Public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Habitat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Tourism &amp;Local economies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Coastal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Dunes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Sand/sediment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Risk reduction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E741174-694C-4C9B-BFEE-41DC21C1E104}"/>
              </a:ext>
            </a:extLst>
          </p:cNvPr>
          <p:cNvSpPr/>
          <p:nvPr/>
        </p:nvSpPr>
        <p:spPr>
          <a:xfrm>
            <a:off x="4516948" y="2183705"/>
            <a:ext cx="2787769" cy="2504220"/>
          </a:xfrm>
          <a:prstGeom prst="ellipse">
            <a:avLst/>
          </a:prstGeom>
          <a:noFill/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/>
              <a:t>OCEAN &amp; COASTAL RESILIENCE</a:t>
            </a:r>
          </a:p>
        </p:txBody>
      </p:sp>
    </p:spTree>
    <p:extLst>
      <p:ext uri="{BB962C8B-B14F-4D97-AF65-F5344CB8AC3E}">
        <p14:creationId xmlns:p14="http://schemas.microsoft.com/office/powerpoint/2010/main" val="2392277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2B76C-1F7E-411A-B679-B6C536B47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Resilience and Coastal Infrastructure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A1F15-13F9-4460-A12A-47EE34FFB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38588"/>
            <a:ext cx="9144000" cy="3930378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Kisha Santiago-Martinez, NYS Department of State</a:t>
            </a:r>
          </a:p>
          <a:p>
            <a:r>
              <a:rPr lang="en-US" sz="3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Kisha.Santiago@dos.ny.gov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Michael Snyder, NYS Department of State</a:t>
            </a:r>
          </a:p>
          <a:p>
            <a:r>
              <a:rPr lang="en-US" sz="32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Michael.Snyder@dos.ny.gov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31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1324</Words>
  <Application>Microsoft Office PowerPoint</Application>
  <PresentationFormat>Widescreen</PresentationFormat>
  <Paragraphs>130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Resilience and Coastal Infrastructure</vt:lpstr>
      <vt:lpstr>PowerPoint Presentation</vt:lpstr>
      <vt:lpstr>Why resilience?</vt:lpstr>
      <vt:lpstr>PowerPoint Presentation</vt:lpstr>
      <vt:lpstr>PowerPoint Presentation</vt:lpstr>
      <vt:lpstr>Resilience and Coastal Infrastructure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Resilience and Coastal Infrastructure</dc:title>
  <dc:creator>Cejtin, Mikael (DOS)</dc:creator>
  <cp:lastModifiedBy>Santiago, Kisha (DOS)</cp:lastModifiedBy>
  <cp:revision>71</cp:revision>
  <cp:lastPrinted>2019-03-18T14:57:49Z</cp:lastPrinted>
  <dcterms:created xsi:type="dcterms:W3CDTF">2019-03-14T17:15:02Z</dcterms:created>
  <dcterms:modified xsi:type="dcterms:W3CDTF">2019-03-20T11:57:47Z</dcterms:modified>
</cp:coreProperties>
</file>