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8" r:id="rId20"/>
    <p:sldId id="273" r:id="rId21"/>
    <p:sldId id="274" r:id="rId22"/>
    <p:sldId id="275" r:id="rId23"/>
    <p:sldId id="276" r:id="rId24"/>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261"/>
    <a:srgbClr val="030B39"/>
    <a:srgbClr val="739B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 name="Google Shape;13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38" name="Google Shape;13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10</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47" name="Google Shape;14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11</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12</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 name="Google Shape;16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65" name="Google Shape;16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13</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 name="Google Shape;17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74" name="Google Shape;17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14</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83" name="Google Shape;18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15</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SzPts val="1100"/>
              <a:buNone/>
            </a:pPr>
            <a:endParaRPr/>
          </a:p>
        </p:txBody>
      </p:sp>
      <p:sp>
        <p:nvSpPr>
          <p:cNvPr id="191" name="Google Shape;191;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18</a:t>
            </a:fld>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0782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19</a:t>
            </a:fld>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96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0a8a5e766a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 name="Google Shape;55;g10a8a5e766a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56" name="Google Shape;56;g10a8a5e766a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2</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SzPts val="1100"/>
              <a:buNone/>
            </a:pPr>
            <a:endParaRPr/>
          </a:p>
        </p:txBody>
      </p:sp>
      <p:sp>
        <p:nvSpPr>
          <p:cNvPr id="207" name="Google Shape;207;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21</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SzPts val="1100"/>
              <a:buNone/>
            </a:pPr>
            <a:endParaRPr/>
          </a:p>
        </p:txBody>
      </p:sp>
      <p:sp>
        <p:nvSpPr>
          <p:cNvPr id="224" name="Google Shape;224;p1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SzPts val="1100"/>
              <a:buNone/>
            </a:pPr>
            <a:endParaRPr/>
          </a:p>
        </p:txBody>
      </p:sp>
      <p:sp>
        <p:nvSpPr>
          <p:cNvPr id="79" name="Google Shape;79;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86" name="Google Shape;8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5</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ac82da66d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g10ac82da66d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97" name="Google Shape;97;g10ac82da66d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6</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0ac82da66d_2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g10ac82da66d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9" name="Google Shape;109;g10ac82da66d_2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7</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ac82da66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 name="Google Shape;118;g10ac82da66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19" name="Google Shape;119;g10ac82da66d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8</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29" name="Google Shape;12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9</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sz="1500"/>
            </a:lvl2pPr>
            <a:lvl3pPr lvl="2" algn="ctr">
              <a:lnSpc>
                <a:spcPct val="100000"/>
              </a:lnSpc>
              <a:spcBef>
                <a:spcPts val="0"/>
              </a:spcBef>
              <a:spcAft>
                <a:spcPts val="0"/>
              </a:spcAft>
              <a:buSzPts val="1400"/>
              <a:buNone/>
              <a:defRPr sz="1350"/>
            </a:lvl3pPr>
            <a:lvl4pPr lvl="3" algn="ctr">
              <a:lnSpc>
                <a:spcPct val="100000"/>
              </a:lnSpc>
              <a:spcBef>
                <a:spcPts val="0"/>
              </a:spcBef>
              <a:spcAft>
                <a:spcPts val="0"/>
              </a:spcAft>
              <a:buSzPts val="1400"/>
              <a:buNone/>
              <a:defRPr sz="1200"/>
            </a:lvl4pPr>
            <a:lvl5pPr lvl="4" algn="ctr">
              <a:lnSpc>
                <a:spcPct val="100000"/>
              </a:lnSpc>
              <a:spcBef>
                <a:spcPts val="0"/>
              </a:spcBef>
              <a:spcAft>
                <a:spcPts val="0"/>
              </a:spcAft>
              <a:buSzPts val="1400"/>
              <a:buNone/>
              <a:defRPr sz="1200"/>
            </a:lvl5pPr>
            <a:lvl6pPr lvl="5" algn="ctr">
              <a:lnSpc>
                <a:spcPct val="100000"/>
              </a:lnSpc>
              <a:spcBef>
                <a:spcPts val="0"/>
              </a:spcBef>
              <a:spcAft>
                <a:spcPts val="0"/>
              </a:spcAft>
              <a:buSzPts val="1400"/>
              <a:buNone/>
              <a:defRPr sz="1200"/>
            </a:lvl6pPr>
            <a:lvl7pPr lvl="6" algn="ctr">
              <a:lnSpc>
                <a:spcPct val="100000"/>
              </a:lnSpc>
              <a:spcBef>
                <a:spcPts val="0"/>
              </a:spcBef>
              <a:spcAft>
                <a:spcPts val="0"/>
              </a:spcAft>
              <a:buSzPts val="1400"/>
              <a:buNone/>
              <a:defRPr sz="1200"/>
            </a:lvl7pPr>
            <a:lvl8pPr lvl="7" algn="ctr">
              <a:lnSpc>
                <a:spcPct val="100000"/>
              </a:lnSpc>
              <a:spcBef>
                <a:spcPts val="0"/>
              </a:spcBef>
              <a:spcAft>
                <a:spcPts val="0"/>
              </a:spcAft>
              <a:buSzPts val="1400"/>
              <a:buNone/>
              <a:defRPr sz="1200"/>
            </a:lvl8pPr>
            <a:lvl9pPr lvl="8" algn="ctr">
              <a:lnSpc>
                <a:spcPct val="100000"/>
              </a:lnSpc>
              <a:spcBef>
                <a:spcPts val="0"/>
              </a:spcBef>
              <a:spcAft>
                <a:spcPts val="0"/>
              </a:spcAft>
              <a:buSzPts val="1400"/>
              <a:buNone/>
              <a:defRPr sz="1200"/>
            </a:lvl9pPr>
          </a:lstStyle>
          <a:p>
            <a:endParaRPr/>
          </a:p>
        </p:txBody>
      </p:sp>
      <p:sp>
        <p:nvSpPr>
          <p:cNvPr id="14" name="Google Shape;14;p2"/>
          <p:cNvSpPr txBox="1">
            <a:spLocks noGrp="1"/>
          </p:cNvSpPr>
          <p:nvPr>
            <p:ph type="dt" idx="10"/>
          </p:nvPr>
        </p:nvSpPr>
        <p:spPr>
          <a:xfrm>
            <a:off x="457200" y="6377940"/>
            <a:ext cx="2103120" cy="34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5799835" y="6458946"/>
            <a:ext cx="2472054" cy="16700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000"/>
              <a:buFont typeface="Arial"/>
              <a:buNone/>
              <a:defRPr/>
            </a:lvl1pPr>
            <a:lvl2pPr marL="25400" marR="0" lvl="1" indent="0" algn="l">
              <a:lnSpc>
                <a:spcPct val="100000"/>
              </a:lnSpc>
              <a:spcBef>
                <a:spcPts val="0"/>
              </a:spcBef>
              <a:spcAft>
                <a:spcPts val="0"/>
              </a:spcAft>
              <a:buClr>
                <a:srgbClr val="000000"/>
              </a:buClr>
              <a:buSzPts val="1000"/>
              <a:buFont typeface="Arial"/>
              <a:buNone/>
              <a:defRPr/>
            </a:lvl2pPr>
            <a:lvl3pPr marL="25400" marR="0" lvl="2" indent="0" algn="l">
              <a:lnSpc>
                <a:spcPct val="100000"/>
              </a:lnSpc>
              <a:spcBef>
                <a:spcPts val="0"/>
              </a:spcBef>
              <a:spcAft>
                <a:spcPts val="0"/>
              </a:spcAft>
              <a:buClr>
                <a:srgbClr val="000000"/>
              </a:buClr>
              <a:buSzPts val="1000"/>
              <a:buFont typeface="Arial"/>
              <a:buNone/>
              <a:defRPr/>
            </a:lvl3pPr>
            <a:lvl4pPr marL="25400" marR="0" lvl="3" indent="0" algn="l">
              <a:lnSpc>
                <a:spcPct val="100000"/>
              </a:lnSpc>
              <a:spcBef>
                <a:spcPts val="0"/>
              </a:spcBef>
              <a:spcAft>
                <a:spcPts val="0"/>
              </a:spcAft>
              <a:buClr>
                <a:srgbClr val="000000"/>
              </a:buClr>
              <a:buSzPts val="1000"/>
              <a:buFont typeface="Arial"/>
              <a:buNone/>
              <a:defRPr/>
            </a:lvl4pPr>
            <a:lvl5pPr marL="25400" marR="0" lvl="4" indent="0" algn="l">
              <a:lnSpc>
                <a:spcPct val="100000"/>
              </a:lnSpc>
              <a:spcBef>
                <a:spcPts val="0"/>
              </a:spcBef>
              <a:spcAft>
                <a:spcPts val="0"/>
              </a:spcAft>
              <a:buClr>
                <a:srgbClr val="000000"/>
              </a:buClr>
              <a:buSzPts val="1000"/>
              <a:buFont typeface="Arial"/>
              <a:buNone/>
              <a:defRPr/>
            </a:lvl5pPr>
            <a:lvl6pPr marL="25400" marR="0" lvl="5" indent="0" algn="l">
              <a:lnSpc>
                <a:spcPct val="100000"/>
              </a:lnSpc>
              <a:spcBef>
                <a:spcPts val="0"/>
              </a:spcBef>
              <a:spcAft>
                <a:spcPts val="0"/>
              </a:spcAft>
              <a:buClr>
                <a:srgbClr val="000000"/>
              </a:buClr>
              <a:buSzPts val="1000"/>
              <a:buFont typeface="Arial"/>
              <a:buNone/>
              <a:defRPr/>
            </a:lvl6pPr>
            <a:lvl7pPr marL="25400" marR="0" lvl="6" indent="0" algn="l">
              <a:lnSpc>
                <a:spcPct val="100000"/>
              </a:lnSpc>
              <a:spcBef>
                <a:spcPts val="0"/>
              </a:spcBef>
              <a:spcAft>
                <a:spcPts val="0"/>
              </a:spcAft>
              <a:buClr>
                <a:srgbClr val="000000"/>
              </a:buClr>
              <a:buSzPts val="1000"/>
              <a:buFont typeface="Arial"/>
              <a:buNone/>
              <a:defRPr/>
            </a:lvl7pPr>
            <a:lvl8pPr marL="25400" marR="0" lvl="7" indent="0" algn="l">
              <a:lnSpc>
                <a:spcPct val="100000"/>
              </a:lnSpc>
              <a:spcBef>
                <a:spcPts val="0"/>
              </a:spcBef>
              <a:spcAft>
                <a:spcPts val="0"/>
              </a:spcAft>
              <a:buClr>
                <a:srgbClr val="000000"/>
              </a:buClr>
              <a:buSzPts val="1000"/>
              <a:buFont typeface="Arial"/>
              <a:buNone/>
              <a:defRPr/>
            </a:lvl8pPr>
            <a:lvl9pPr marL="25400" marR="0" lvl="8" indent="0" algn="l">
              <a:lnSpc>
                <a:spcPct val="100000"/>
              </a:lnSpc>
              <a:spcBef>
                <a:spcPts val="0"/>
              </a:spcBef>
              <a:spcAft>
                <a:spcPts val="0"/>
              </a:spcAft>
              <a:buClr>
                <a:srgbClr val="000000"/>
              </a:buClr>
              <a:buSzPts val="1000"/>
              <a:buFont typeface="Arial"/>
              <a:buNone/>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340100" y="365569"/>
            <a:ext cx="5144770" cy="939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3000" b="0" i="0" u="none" strike="noStrike" cap="none">
                <a:solidFill>
                  <a:srgbClr val="59595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3340100" y="1575308"/>
            <a:ext cx="5341620" cy="388874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SzPts val="1400"/>
              <a:buNone/>
              <a:defRPr sz="1600" b="0" i="0" u="none" strike="noStrike" cap="none">
                <a:solidFill>
                  <a:srgbClr val="595958"/>
                </a:solidFill>
                <a:latin typeface="Arial"/>
                <a:ea typeface="Arial"/>
                <a:cs typeface="Arial"/>
                <a:sym typeface="Arial"/>
              </a:defRPr>
            </a:lvl1pPr>
            <a:lvl2pPr marL="914400" marR="0" lvl="1"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0" name="Google Shape;20;p3"/>
          <p:cNvSpPr txBox="1">
            <a:spLocks noGrp="1"/>
          </p:cNvSpPr>
          <p:nvPr>
            <p:ph type="ftr" idx="11"/>
          </p:nvPr>
        </p:nvSpPr>
        <p:spPr>
          <a:xfrm>
            <a:off x="5799835" y="6458946"/>
            <a:ext cx="2472054" cy="16700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A7A8A7"/>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dt" idx="10"/>
          </p:nvPr>
        </p:nvSpPr>
        <p:spPr>
          <a:xfrm>
            <a:off x="457200" y="6377940"/>
            <a:ext cx="2103120" cy="342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25400" marR="0" lvl="1"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25400" marR="0" lvl="2"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25400" marR="0" lvl="3"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25400" marR="0" lvl="4"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25400" marR="0" lvl="5"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25400" marR="0" lvl="6"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25400" marR="0" lvl="7"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25400" marR="0" lvl="8"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ftr" idx="11"/>
          </p:nvPr>
        </p:nvSpPr>
        <p:spPr>
          <a:xfrm>
            <a:off x="5799835" y="6458946"/>
            <a:ext cx="2472054" cy="16700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u="none" strike="noStrike" cap="none">
                <a:solidFill>
                  <a:srgbClr val="A7A8A7"/>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dt" idx="10"/>
          </p:nvPr>
        </p:nvSpPr>
        <p:spPr>
          <a:xfrm>
            <a:off x="457200" y="6377940"/>
            <a:ext cx="2103120" cy="342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25400" marR="0" lvl="1"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25400" marR="0" lvl="2"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25400" marR="0" lvl="3"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25400" marR="0" lvl="4"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25400" marR="0" lvl="5"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25400" marR="0" lvl="6"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25400" marR="0" lvl="7"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25400" marR="0" lvl="8"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340100" y="365569"/>
            <a:ext cx="5144770" cy="939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100" b="0" i="0">
                <a:solidFill>
                  <a:srgbClr val="58585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340100" y="1575308"/>
            <a:ext cx="5341620" cy="38887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1500" b="0" i="0">
                <a:solidFill>
                  <a:srgbClr val="000B13"/>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5799835" y="6458946"/>
            <a:ext cx="2472054" cy="167004"/>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lvl="0" indent="0" algn="r">
              <a:lnSpc>
                <a:spcPct val="100000"/>
              </a:lnSpc>
              <a:spcBef>
                <a:spcPts val="0"/>
              </a:spcBef>
              <a:spcAft>
                <a:spcPts val="0"/>
              </a:spcAft>
              <a:buSzPts val="1000"/>
              <a:buNone/>
              <a:defRPr>
                <a:solidFill>
                  <a:srgbClr val="888888"/>
                </a:solidFill>
              </a:defRPr>
            </a:lvl1pPr>
            <a:lvl2pPr marL="25400" lvl="1" indent="0" algn="r">
              <a:lnSpc>
                <a:spcPct val="100000"/>
              </a:lnSpc>
              <a:spcBef>
                <a:spcPts val="0"/>
              </a:spcBef>
              <a:spcAft>
                <a:spcPts val="0"/>
              </a:spcAft>
              <a:buSzPts val="1000"/>
              <a:buNone/>
              <a:defRPr>
                <a:solidFill>
                  <a:srgbClr val="888888"/>
                </a:solidFill>
              </a:defRPr>
            </a:lvl2pPr>
            <a:lvl3pPr marL="25400" lvl="2" indent="0" algn="r">
              <a:lnSpc>
                <a:spcPct val="100000"/>
              </a:lnSpc>
              <a:spcBef>
                <a:spcPts val="0"/>
              </a:spcBef>
              <a:spcAft>
                <a:spcPts val="0"/>
              </a:spcAft>
              <a:buSzPts val="1000"/>
              <a:buNone/>
              <a:defRPr>
                <a:solidFill>
                  <a:srgbClr val="888888"/>
                </a:solidFill>
              </a:defRPr>
            </a:lvl3pPr>
            <a:lvl4pPr marL="25400" lvl="3" indent="0" algn="r">
              <a:lnSpc>
                <a:spcPct val="100000"/>
              </a:lnSpc>
              <a:spcBef>
                <a:spcPts val="0"/>
              </a:spcBef>
              <a:spcAft>
                <a:spcPts val="0"/>
              </a:spcAft>
              <a:buSzPts val="1000"/>
              <a:buNone/>
              <a:defRPr>
                <a:solidFill>
                  <a:srgbClr val="888888"/>
                </a:solidFill>
              </a:defRPr>
            </a:lvl4pPr>
            <a:lvl5pPr marL="25400" lvl="4" indent="0" algn="r">
              <a:lnSpc>
                <a:spcPct val="100000"/>
              </a:lnSpc>
              <a:spcBef>
                <a:spcPts val="0"/>
              </a:spcBef>
              <a:spcAft>
                <a:spcPts val="0"/>
              </a:spcAft>
              <a:buSzPts val="1000"/>
              <a:buNone/>
              <a:defRPr>
                <a:solidFill>
                  <a:srgbClr val="888888"/>
                </a:solidFill>
              </a:defRPr>
            </a:lvl5pPr>
            <a:lvl6pPr marL="25400" lvl="5" indent="0" algn="r">
              <a:lnSpc>
                <a:spcPct val="100000"/>
              </a:lnSpc>
              <a:spcBef>
                <a:spcPts val="0"/>
              </a:spcBef>
              <a:spcAft>
                <a:spcPts val="0"/>
              </a:spcAft>
              <a:buSzPts val="1000"/>
              <a:buNone/>
              <a:defRPr>
                <a:solidFill>
                  <a:srgbClr val="888888"/>
                </a:solidFill>
              </a:defRPr>
            </a:lvl6pPr>
            <a:lvl7pPr marL="25400" lvl="6" indent="0" algn="r">
              <a:lnSpc>
                <a:spcPct val="100000"/>
              </a:lnSpc>
              <a:spcBef>
                <a:spcPts val="0"/>
              </a:spcBef>
              <a:spcAft>
                <a:spcPts val="0"/>
              </a:spcAft>
              <a:buSzPts val="1000"/>
              <a:buNone/>
              <a:defRPr>
                <a:solidFill>
                  <a:srgbClr val="888888"/>
                </a:solidFill>
              </a:defRPr>
            </a:lvl7pPr>
            <a:lvl8pPr marL="25400" lvl="7" indent="0" algn="r">
              <a:lnSpc>
                <a:spcPct val="100000"/>
              </a:lnSpc>
              <a:spcBef>
                <a:spcPts val="0"/>
              </a:spcBef>
              <a:spcAft>
                <a:spcPts val="0"/>
              </a:spcAft>
              <a:buSzPts val="1000"/>
              <a:buNone/>
              <a:defRPr>
                <a:solidFill>
                  <a:srgbClr val="888888"/>
                </a:solidFill>
              </a:defRPr>
            </a:lvl8pPr>
            <a:lvl9pPr marL="25400" lvl="8" indent="0" algn="r">
              <a:lnSpc>
                <a:spcPct val="100000"/>
              </a:lnSpc>
              <a:spcBef>
                <a:spcPts val="0"/>
              </a:spcBef>
              <a:spcAft>
                <a:spcPts val="0"/>
              </a:spcAft>
              <a:buSzPts val="1000"/>
              <a:buNone/>
              <a:defRPr>
                <a:solidFill>
                  <a:srgbClr val="888888"/>
                </a:solidFill>
              </a:defRPr>
            </a:lvl9pPr>
          </a:lstStyle>
          <a:p>
            <a:pPr marL="25400" lvl="0" indent="0" algn="r" rtl="0">
              <a:spcBef>
                <a:spcPts val="0"/>
              </a:spcBef>
              <a:spcAft>
                <a:spcPts val="0"/>
              </a:spcAft>
              <a:buNone/>
            </a:pPr>
            <a:fld id="{00000000-1234-1234-1234-123412341234}" type="slidenum">
              <a:rPr lang="en-US"/>
              <a:t>‹#›</a:t>
            </a:fld>
            <a:endParaRPr sz="1000" b="0" i="0" u="none" strike="noStrike" cap="none">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340100" y="365569"/>
            <a:ext cx="5144770" cy="939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3000" b="0" i="0" u="none" strike="noStrike" cap="none">
                <a:solidFill>
                  <a:srgbClr val="59595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457200" y="1577340"/>
            <a:ext cx="3977640" cy="452628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SzPts val="1400"/>
              <a:buNone/>
              <a:defRPr sz="1600" b="0" i="0" u="none" strike="noStrike" cap="none">
                <a:solidFill>
                  <a:srgbClr val="595958"/>
                </a:solidFill>
                <a:latin typeface="Arial"/>
                <a:ea typeface="Arial"/>
                <a:cs typeface="Arial"/>
                <a:sym typeface="Arial"/>
              </a:defRPr>
            </a:lvl1pPr>
            <a:lvl2pPr marL="914400" marR="0" lvl="1"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6" name="Google Shape;36;p6"/>
          <p:cNvSpPr txBox="1">
            <a:spLocks noGrp="1"/>
          </p:cNvSpPr>
          <p:nvPr>
            <p:ph type="body" idx="2"/>
          </p:nvPr>
        </p:nvSpPr>
        <p:spPr>
          <a:xfrm>
            <a:off x="4709160" y="1577340"/>
            <a:ext cx="3977640" cy="452628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SzPts val="1400"/>
              <a:buNone/>
              <a:defRPr sz="1600" b="0" i="0" u="none" strike="noStrike" cap="none">
                <a:solidFill>
                  <a:srgbClr val="595958"/>
                </a:solidFill>
                <a:latin typeface="Arial"/>
                <a:ea typeface="Arial"/>
                <a:cs typeface="Arial"/>
                <a:sym typeface="Arial"/>
              </a:defRPr>
            </a:lvl1pPr>
            <a:lvl2pPr marL="914400" marR="0" lvl="1"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a:lnSpc>
                <a:spcPct val="100000"/>
              </a:lnSpc>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7" name="Google Shape;37;p6"/>
          <p:cNvSpPr txBox="1">
            <a:spLocks noGrp="1"/>
          </p:cNvSpPr>
          <p:nvPr>
            <p:ph type="ftr" idx="11"/>
          </p:nvPr>
        </p:nvSpPr>
        <p:spPr>
          <a:xfrm>
            <a:off x="5799835" y="6458946"/>
            <a:ext cx="2472054" cy="16700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A7A8A7"/>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dt" idx="10"/>
          </p:nvPr>
        </p:nvSpPr>
        <p:spPr>
          <a:xfrm>
            <a:off x="457200" y="6377940"/>
            <a:ext cx="2103120" cy="342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25400" marR="0" lvl="1"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25400" marR="0" lvl="2"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25400" marR="0" lvl="3"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25400" marR="0" lvl="4"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25400" marR="0" lvl="5"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25400" marR="0" lvl="6"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25400" marR="0" lvl="7"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25400" marR="0" lvl="8"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340100" y="365569"/>
            <a:ext cx="5144770" cy="939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3000" b="0" i="0" u="none" strike="noStrike" cap="none">
                <a:solidFill>
                  <a:srgbClr val="59595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2" name="Google Shape;42;p7"/>
          <p:cNvSpPr txBox="1">
            <a:spLocks noGrp="1"/>
          </p:cNvSpPr>
          <p:nvPr>
            <p:ph type="ftr" idx="11"/>
          </p:nvPr>
        </p:nvSpPr>
        <p:spPr>
          <a:xfrm>
            <a:off x="5799835" y="6458946"/>
            <a:ext cx="2472054" cy="16700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000" b="0" i="0">
                <a:solidFill>
                  <a:srgbClr val="A7A8A7"/>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457200" y="6377940"/>
            <a:ext cx="2103120" cy="342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25400" marR="0" lvl="1"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25400" marR="0" lvl="2"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25400" marR="0" lvl="3"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25400" marR="0" lvl="4"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25400" marR="0" lvl="5"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25400" marR="0" lvl="6"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25400" marR="0" lvl="7"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25400" marR="0" lvl="8"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340100" y="365569"/>
            <a:ext cx="5144770" cy="939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rgbClr val="59595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340100" y="1575308"/>
            <a:ext cx="5341620" cy="388874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rgbClr val="595958"/>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ftr" idx="11"/>
          </p:nvPr>
        </p:nvSpPr>
        <p:spPr>
          <a:xfrm>
            <a:off x="5799835" y="6458946"/>
            <a:ext cx="2472054" cy="16700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A7A8A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457200" y="6377940"/>
            <a:ext cx="2103120" cy="342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25400" marR="0" lvl="1"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25400" marR="0" lvl="2"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25400" marR="0" lvl="3"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25400" marR="0" lvl="4"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25400" marR="0" lvl="5"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25400" marR="0" lvl="6"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25400" marR="0" lvl="7"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25400" marR="0" lvl="8" indent="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2540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3">
            <a:alphaModFix/>
          </a:blip>
          <a:srcRect/>
          <a:stretch/>
        </p:blipFill>
        <p:spPr>
          <a:xfrm>
            <a:off x="0" y="-1"/>
            <a:ext cx="9144000" cy="6858000"/>
          </a:xfrm>
          <a:prstGeom prst="rect">
            <a:avLst/>
          </a:prstGeom>
          <a:noFill/>
          <a:ln>
            <a:noFill/>
          </a:ln>
        </p:spPr>
      </p:pic>
      <p:pic>
        <p:nvPicPr>
          <p:cNvPr id="50" name="Google Shape;50;p8" descr="Text&#10;&#10;Description automatically generated"/>
          <p:cNvPicPr preferRelativeResize="0"/>
          <p:nvPr/>
        </p:nvPicPr>
        <p:blipFill rotWithShape="1">
          <a:blip r:embed="rId4">
            <a:alphaModFix/>
          </a:blip>
          <a:srcRect/>
          <a:stretch/>
        </p:blipFill>
        <p:spPr>
          <a:xfrm>
            <a:off x="363560" y="164618"/>
            <a:ext cx="2456278" cy="1280160"/>
          </a:xfrm>
          <a:prstGeom prst="rect">
            <a:avLst/>
          </a:prstGeom>
          <a:noFill/>
          <a:ln>
            <a:noFill/>
          </a:ln>
        </p:spPr>
      </p:pic>
      <p:pic>
        <p:nvPicPr>
          <p:cNvPr id="51" name="Google Shape;51;p8"/>
          <p:cNvPicPr preferRelativeResize="0"/>
          <p:nvPr/>
        </p:nvPicPr>
        <p:blipFill rotWithShape="1">
          <a:blip r:embed="rId5">
            <a:alphaModFix/>
          </a:blip>
          <a:srcRect/>
          <a:stretch/>
        </p:blipFill>
        <p:spPr>
          <a:xfrm>
            <a:off x="6544551" y="210286"/>
            <a:ext cx="2377646" cy="1188823"/>
          </a:xfrm>
          <a:prstGeom prst="rect">
            <a:avLst/>
          </a:prstGeom>
          <a:noFill/>
          <a:ln>
            <a:noFill/>
          </a:ln>
        </p:spPr>
      </p:pic>
      <p:sp>
        <p:nvSpPr>
          <p:cNvPr id="52" name="Google Shape;52;p8"/>
          <p:cNvSpPr txBox="1"/>
          <p:nvPr/>
        </p:nvSpPr>
        <p:spPr>
          <a:xfrm>
            <a:off x="2447925" y="1914525"/>
            <a:ext cx="4248150" cy="17851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325694"/>
                </a:solidFill>
                <a:latin typeface="Georgia"/>
                <a:ea typeface="Georgia"/>
                <a:cs typeface="Georgia"/>
                <a:sym typeface="Georgia"/>
              </a:rPr>
              <a:t>MACO Stakeholder Outreach Webinar</a:t>
            </a:r>
            <a:endParaRPr sz="3600" b="0" i="0" u="none" strike="noStrike" cap="none" dirty="0">
              <a:solidFill>
                <a:srgbClr val="325694"/>
              </a:solidFill>
              <a:latin typeface="Georgia"/>
              <a:ea typeface="Georgia"/>
              <a:cs typeface="Georgia"/>
              <a:sym typeface="Georgia"/>
            </a:endParaRPr>
          </a:p>
          <a:p>
            <a:pPr marL="0" marR="0" lvl="0" indent="0" algn="ctr" rtl="0">
              <a:lnSpc>
                <a:spcPct val="100000"/>
              </a:lnSpc>
              <a:spcBef>
                <a:spcPts val="1200"/>
              </a:spcBef>
              <a:spcAft>
                <a:spcPts val="0"/>
              </a:spcAft>
              <a:buNone/>
            </a:pPr>
            <a:r>
              <a:rPr lang="en-US" sz="2800" b="1" i="0" u="none" strike="noStrike" cap="none" dirty="0">
                <a:solidFill>
                  <a:srgbClr val="030B39"/>
                </a:solidFill>
                <a:latin typeface="Arial"/>
                <a:ea typeface="Arial"/>
                <a:cs typeface="Arial"/>
                <a:sym typeface="Arial"/>
              </a:rPr>
              <a:t>January 11, 2022</a:t>
            </a:r>
            <a:endParaRPr sz="2800" b="1" i="0" u="none" strike="noStrike" cap="none" dirty="0">
              <a:solidFill>
                <a:srgbClr val="030B3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7"/>
          <p:cNvPicPr preferRelativeResize="0"/>
          <p:nvPr/>
        </p:nvPicPr>
        <p:blipFill rotWithShape="1">
          <a:blip r:embed="rId3">
            <a:alphaModFix/>
          </a:blip>
          <a:srcRect/>
          <a:stretch/>
        </p:blipFill>
        <p:spPr>
          <a:xfrm>
            <a:off x="0" y="762000"/>
            <a:ext cx="9144000" cy="6096000"/>
          </a:xfrm>
          <a:prstGeom prst="rect">
            <a:avLst/>
          </a:prstGeom>
          <a:noFill/>
          <a:ln>
            <a:noFill/>
          </a:ln>
        </p:spPr>
      </p:pic>
      <p:sp>
        <p:nvSpPr>
          <p:cNvPr id="141" name="Google Shape;141;p17"/>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42" name="Google Shape;142;p17"/>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Ocean Acidification/MACAN</a:t>
            </a:r>
            <a:endParaRPr sz="3200" b="0" i="0" u="none" strike="noStrike" cap="none">
              <a:solidFill>
                <a:schemeClr val="lt1"/>
              </a:solidFill>
              <a:latin typeface="Georgia"/>
              <a:ea typeface="Georgia"/>
              <a:cs typeface="Georgia"/>
              <a:sym typeface="Georgia"/>
            </a:endParaRPr>
          </a:p>
        </p:txBody>
      </p:sp>
      <p:sp>
        <p:nvSpPr>
          <p:cNvPr id="143" name="Google Shape;143;p17"/>
          <p:cNvSpPr txBox="1"/>
          <p:nvPr/>
        </p:nvSpPr>
        <p:spPr>
          <a:xfrm>
            <a:off x="190500" y="1161020"/>
            <a:ext cx="3594226" cy="4847481"/>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0"/>
              </a:spcBef>
              <a:spcAft>
                <a:spcPts val="0"/>
              </a:spcAft>
              <a:buNone/>
            </a:pPr>
            <a:r>
              <a:rPr lang="en-US" sz="2400" b="1" i="0" u="none" strike="noStrike" cap="none">
                <a:solidFill>
                  <a:srgbClr val="92C6E0"/>
                </a:solidFill>
                <a:latin typeface="Arial"/>
                <a:ea typeface="Arial"/>
                <a:cs typeface="Arial"/>
                <a:sym typeface="Arial"/>
              </a:rPr>
              <a:t>Areas of Concentration: </a:t>
            </a:r>
            <a:endParaRPr/>
          </a:p>
          <a:p>
            <a:pPr marL="0" marR="0" lvl="0" indent="0" algn="l" rtl="0">
              <a:lnSpc>
                <a:spcPct val="100000"/>
              </a:lnSpc>
              <a:spcBef>
                <a:spcPts val="1800"/>
              </a:spcBef>
              <a:spcAft>
                <a:spcPts val="0"/>
              </a:spcAft>
              <a:buNone/>
            </a:pPr>
            <a:r>
              <a:rPr lang="en-US" sz="2400" b="1" i="0" u="none" strike="noStrike" cap="none">
                <a:solidFill>
                  <a:srgbClr val="FFFFFF"/>
                </a:solidFill>
                <a:latin typeface="Arial"/>
                <a:ea typeface="Arial"/>
                <a:cs typeface="Arial"/>
                <a:sym typeface="Arial"/>
              </a:rPr>
              <a:t>The continued development of a comprehensive ocean acidification monitoring network and research plan through the                       Mid-Atlantic Coastal Acidification Network</a:t>
            </a:r>
            <a:endParaRPr sz="1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0" name="Google Shape;150;p18"/>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51" name="Google Shape;151;p18"/>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Offshore Wind Regional Collaboration</a:t>
            </a:r>
            <a:endParaRPr sz="3200" b="0" i="0" u="none" strike="noStrike" cap="none">
              <a:solidFill>
                <a:schemeClr val="lt1"/>
              </a:solidFill>
              <a:latin typeface="Georgia"/>
              <a:ea typeface="Georgia"/>
              <a:cs typeface="Georgia"/>
              <a:sym typeface="Georgia"/>
            </a:endParaRPr>
          </a:p>
        </p:txBody>
      </p:sp>
      <p:sp>
        <p:nvSpPr>
          <p:cNvPr id="152" name="Google Shape;152;p18"/>
          <p:cNvSpPr txBox="1"/>
          <p:nvPr/>
        </p:nvSpPr>
        <p:spPr>
          <a:xfrm>
            <a:off x="5929469" y="1456263"/>
            <a:ext cx="2937130" cy="4909036"/>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0"/>
              </a:spcBef>
              <a:spcAft>
                <a:spcPts val="0"/>
              </a:spcAft>
              <a:buNone/>
            </a:pPr>
            <a:r>
              <a:rPr lang="en-US" sz="2000" b="1" i="0" u="none" strike="noStrike" cap="none">
                <a:solidFill>
                  <a:srgbClr val="92C6E0"/>
                </a:solidFill>
                <a:latin typeface="Arial"/>
                <a:ea typeface="Arial"/>
                <a:cs typeface="Arial"/>
                <a:sym typeface="Arial"/>
              </a:rPr>
              <a:t>Areas of Concentration: </a:t>
            </a:r>
            <a:endParaRPr/>
          </a:p>
          <a:p>
            <a:pPr marL="0" marR="0" lvl="0" indent="0" algn="l" rtl="0">
              <a:lnSpc>
                <a:spcPct val="100000"/>
              </a:lnSpc>
              <a:spcBef>
                <a:spcPts val="1800"/>
              </a:spcBef>
              <a:spcAft>
                <a:spcPts val="0"/>
              </a:spcAft>
              <a:buNone/>
            </a:pPr>
            <a:r>
              <a:rPr lang="en-US" sz="2000" b="1" i="0" u="none" strike="noStrike" cap="none">
                <a:solidFill>
                  <a:srgbClr val="FFFFFF"/>
                </a:solidFill>
                <a:latin typeface="Arial"/>
                <a:ea typeface="Arial"/>
                <a:cs typeface="Arial"/>
                <a:sym typeface="Arial"/>
              </a:rPr>
              <a:t>A forum for regular interagency discussion around offshore wind development in the region and access  to data on the Portal, environmental reports, and proposed offshore wind development activities.</a:t>
            </a:r>
            <a:endParaRPr sz="20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9"/>
          <p:cNvPicPr preferRelativeResize="0"/>
          <p:nvPr/>
        </p:nvPicPr>
        <p:blipFill rotWithShape="1">
          <a:blip r:embed="rId3">
            <a:alphaModFix/>
          </a:blip>
          <a:srcRect/>
          <a:stretch/>
        </p:blipFill>
        <p:spPr>
          <a:xfrm>
            <a:off x="0" y="774168"/>
            <a:ext cx="9144000" cy="6096000"/>
          </a:xfrm>
          <a:prstGeom prst="rect">
            <a:avLst/>
          </a:prstGeom>
          <a:noFill/>
          <a:ln>
            <a:noFill/>
          </a:ln>
        </p:spPr>
      </p:pic>
      <p:sp>
        <p:nvSpPr>
          <p:cNvPr id="159" name="Google Shape;159;p19"/>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60" name="Google Shape;160;p19"/>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Non-Consumptive Recreation</a:t>
            </a:r>
            <a:endParaRPr sz="3200" b="0" i="0" u="none" strike="noStrike" cap="none">
              <a:solidFill>
                <a:schemeClr val="lt1"/>
              </a:solidFill>
              <a:latin typeface="Georgia"/>
              <a:ea typeface="Georgia"/>
              <a:cs typeface="Georgia"/>
              <a:sym typeface="Georgia"/>
            </a:endParaRPr>
          </a:p>
        </p:txBody>
      </p:sp>
      <p:sp>
        <p:nvSpPr>
          <p:cNvPr id="161" name="Google Shape;161;p19"/>
          <p:cNvSpPr txBox="1"/>
          <p:nvPr/>
        </p:nvSpPr>
        <p:spPr>
          <a:xfrm>
            <a:off x="313790" y="1152955"/>
            <a:ext cx="2850651" cy="2970044"/>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0"/>
              </a:spcBef>
              <a:spcAft>
                <a:spcPts val="0"/>
              </a:spcAft>
              <a:buNone/>
            </a:pPr>
            <a:r>
              <a:rPr lang="en-US" sz="2200" b="1" i="0" u="none" strike="noStrike" cap="none">
                <a:solidFill>
                  <a:srgbClr val="92C6E0"/>
                </a:solidFill>
                <a:latin typeface="Arial"/>
                <a:ea typeface="Arial"/>
                <a:cs typeface="Arial"/>
                <a:sym typeface="Arial"/>
              </a:rPr>
              <a:t>Areas of Concentration: </a:t>
            </a:r>
            <a:endParaRPr/>
          </a:p>
          <a:p>
            <a:pPr marL="0" marR="0" lvl="0" indent="0" algn="l" rtl="0">
              <a:lnSpc>
                <a:spcPct val="100000"/>
              </a:lnSpc>
              <a:spcBef>
                <a:spcPts val="1800"/>
              </a:spcBef>
              <a:spcAft>
                <a:spcPts val="0"/>
              </a:spcAft>
              <a:buNone/>
            </a:pPr>
            <a:r>
              <a:rPr lang="en-US" sz="2200" b="1" i="0" u="none" strike="noStrike" cap="none">
                <a:solidFill>
                  <a:srgbClr val="FFFFFF"/>
                </a:solidFill>
                <a:latin typeface="Arial"/>
                <a:ea typeface="Arial"/>
                <a:cs typeface="Arial"/>
                <a:sym typeface="Arial"/>
              </a:rPr>
              <a:t>Increased consideration of the importance of non-consumptive recreation</a:t>
            </a:r>
            <a:endParaRPr sz="22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0"/>
          <p:cNvPicPr preferRelativeResize="0"/>
          <p:nvPr/>
        </p:nvPicPr>
        <p:blipFill rotWithShape="1">
          <a:blip r:embed="rId3">
            <a:alphaModFix/>
          </a:blip>
          <a:srcRect/>
          <a:stretch/>
        </p:blipFill>
        <p:spPr>
          <a:xfrm>
            <a:off x="571" y="774168"/>
            <a:ext cx="9142857" cy="6096000"/>
          </a:xfrm>
          <a:prstGeom prst="rect">
            <a:avLst/>
          </a:prstGeom>
          <a:noFill/>
          <a:ln>
            <a:noFill/>
          </a:ln>
        </p:spPr>
      </p:pic>
      <p:sp>
        <p:nvSpPr>
          <p:cNvPr id="168" name="Google Shape;168;p20"/>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69" name="Google Shape;169;p20"/>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Maritime Commerce &amp; Navigation Safety</a:t>
            </a:r>
            <a:endParaRPr sz="3200" b="0" i="0" u="none" strike="noStrike" cap="none">
              <a:solidFill>
                <a:schemeClr val="lt1"/>
              </a:solidFill>
              <a:latin typeface="Georgia"/>
              <a:ea typeface="Georgia"/>
              <a:cs typeface="Georgia"/>
              <a:sym typeface="Georgia"/>
            </a:endParaRPr>
          </a:p>
        </p:txBody>
      </p:sp>
      <p:sp>
        <p:nvSpPr>
          <p:cNvPr id="170" name="Google Shape;170;p20"/>
          <p:cNvSpPr txBox="1"/>
          <p:nvPr/>
        </p:nvSpPr>
        <p:spPr>
          <a:xfrm>
            <a:off x="437589" y="1245288"/>
            <a:ext cx="2983705" cy="3185487"/>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0"/>
              </a:spcBef>
              <a:spcAft>
                <a:spcPts val="0"/>
              </a:spcAft>
              <a:buNone/>
            </a:pPr>
            <a:r>
              <a:rPr lang="en-US" sz="2400" b="1" i="0" u="none" strike="noStrike" cap="none">
                <a:solidFill>
                  <a:srgbClr val="92C6E0"/>
                </a:solidFill>
                <a:latin typeface="Arial"/>
                <a:ea typeface="Arial"/>
                <a:cs typeface="Arial"/>
                <a:sym typeface="Arial"/>
              </a:rPr>
              <a:t>Areas of Concentration: </a:t>
            </a:r>
            <a:endParaRPr/>
          </a:p>
          <a:p>
            <a:pPr marL="0" marR="0" lvl="0" indent="0" algn="l" rtl="0">
              <a:lnSpc>
                <a:spcPct val="100000"/>
              </a:lnSpc>
              <a:spcBef>
                <a:spcPts val="1800"/>
              </a:spcBef>
              <a:spcAft>
                <a:spcPts val="0"/>
              </a:spcAft>
              <a:buNone/>
            </a:pPr>
            <a:r>
              <a:rPr lang="en-US" sz="2400" b="1" i="0" u="none" strike="noStrike" cap="none">
                <a:solidFill>
                  <a:srgbClr val="FFFFFF"/>
                </a:solidFill>
                <a:latin typeface="Arial"/>
                <a:ea typeface="Arial"/>
                <a:cs typeface="Arial"/>
                <a:sym typeface="Arial"/>
              </a:rPr>
              <a:t>Integration of the safe transit of people and goods into regional planning efforts</a:t>
            </a:r>
            <a:endParaRPr sz="24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1"/>
          <p:cNvPicPr preferRelativeResize="0"/>
          <p:nvPr/>
        </p:nvPicPr>
        <p:blipFill rotWithShape="1">
          <a:blip r:embed="rId3">
            <a:alphaModFix/>
          </a:blip>
          <a:srcRect/>
          <a:stretch/>
        </p:blipFill>
        <p:spPr>
          <a:xfrm>
            <a:off x="571" y="794339"/>
            <a:ext cx="9142857" cy="6055658"/>
          </a:xfrm>
          <a:prstGeom prst="rect">
            <a:avLst/>
          </a:prstGeom>
          <a:noFill/>
          <a:ln>
            <a:noFill/>
          </a:ln>
        </p:spPr>
      </p:pic>
      <p:sp>
        <p:nvSpPr>
          <p:cNvPr id="177" name="Google Shape;177;p21"/>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78" name="Google Shape;178;p21"/>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Deep Sea Canyon Habitat</a:t>
            </a:r>
            <a:endParaRPr sz="3200" b="0" i="0" u="none" strike="noStrike" cap="none">
              <a:solidFill>
                <a:schemeClr val="lt1"/>
              </a:solidFill>
              <a:latin typeface="Georgia"/>
              <a:ea typeface="Georgia"/>
              <a:cs typeface="Georgia"/>
              <a:sym typeface="Georgia"/>
            </a:endParaRPr>
          </a:p>
        </p:txBody>
      </p:sp>
      <p:sp>
        <p:nvSpPr>
          <p:cNvPr id="179" name="Google Shape;179;p21"/>
          <p:cNvSpPr txBox="1"/>
          <p:nvPr/>
        </p:nvSpPr>
        <p:spPr>
          <a:xfrm>
            <a:off x="5743763" y="1038071"/>
            <a:ext cx="3209700" cy="5401469"/>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1800"/>
              </a:spcBef>
              <a:spcAft>
                <a:spcPts val="0"/>
              </a:spcAft>
              <a:buNone/>
            </a:pPr>
            <a:endParaRPr sz="2400" b="1" dirty="0">
              <a:solidFill>
                <a:srgbClr val="92C6E0"/>
              </a:solidFill>
            </a:endParaRPr>
          </a:p>
          <a:p>
            <a:pPr marL="457200" marR="0" lvl="0" indent="-381000" algn="l" rtl="0">
              <a:lnSpc>
                <a:spcPct val="100000"/>
              </a:lnSpc>
              <a:spcBef>
                <a:spcPts val="0"/>
              </a:spcBef>
              <a:spcAft>
                <a:spcPts val="0"/>
              </a:spcAft>
              <a:buClr>
                <a:srgbClr val="92C6E0"/>
              </a:buClr>
              <a:buSzPts val="2400"/>
              <a:buChar char="●"/>
            </a:pPr>
            <a:r>
              <a:rPr lang="en-US" sz="2400" b="1" dirty="0">
                <a:solidFill>
                  <a:srgbClr val="92C6E0"/>
                </a:solidFill>
              </a:rPr>
              <a:t>Climate Change and Impacts to Deep-sea Corals Webinar</a:t>
            </a:r>
            <a:endParaRPr sz="2400" b="1" dirty="0">
              <a:solidFill>
                <a:srgbClr val="92C6E0"/>
              </a:solidFill>
            </a:endParaRPr>
          </a:p>
          <a:p>
            <a:pPr marL="457200" marR="0" lvl="0" indent="0" algn="l" rtl="0">
              <a:lnSpc>
                <a:spcPct val="100000"/>
              </a:lnSpc>
              <a:spcBef>
                <a:spcPts val="0"/>
              </a:spcBef>
              <a:spcAft>
                <a:spcPts val="0"/>
              </a:spcAft>
              <a:buNone/>
            </a:pPr>
            <a:endParaRPr sz="2400" b="1" dirty="0">
              <a:solidFill>
                <a:srgbClr val="92C6E0"/>
              </a:solidFill>
            </a:endParaRPr>
          </a:p>
          <a:p>
            <a:pPr marL="457200" marR="0" lvl="0" indent="-381000" algn="l" rtl="0">
              <a:lnSpc>
                <a:spcPct val="100000"/>
              </a:lnSpc>
              <a:spcBef>
                <a:spcPts val="0"/>
              </a:spcBef>
              <a:spcAft>
                <a:spcPts val="0"/>
              </a:spcAft>
              <a:buClr>
                <a:srgbClr val="92C6E0"/>
              </a:buClr>
              <a:buSzPts val="2400"/>
              <a:buChar char="●"/>
            </a:pPr>
            <a:r>
              <a:rPr lang="en-US" sz="2400" b="1" dirty="0">
                <a:solidFill>
                  <a:srgbClr val="92C6E0"/>
                </a:solidFill>
              </a:rPr>
              <a:t>Story Maps</a:t>
            </a:r>
            <a:endParaRPr sz="2400" b="1" dirty="0">
              <a:solidFill>
                <a:srgbClr val="92C6E0"/>
              </a:solidFill>
            </a:endParaRPr>
          </a:p>
          <a:p>
            <a:pPr marL="457200" marR="0" lvl="0" indent="-342900" algn="l" rtl="0">
              <a:lnSpc>
                <a:spcPct val="100000"/>
              </a:lnSpc>
              <a:spcBef>
                <a:spcPts val="0"/>
              </a:spcBef>
              <a:spcAft>
                <a:spcPts val="0"/>
              </a:spcAft>
              <a:buClr>
                <a:srgbClr val="92C6E0"/>
              </a:buClr>
              <a:buSzPts val="1800"/>
              <a:buAutoNum type="arabicPeriod"/>
            </a:pPr>
            <a:r>
              <a:rPr lang="en-US" sz="1800" dirty="0">
                <a:solidFill>
                  <a:srgbClr val="92C6E0"/>
                </a:solidFill>
              </a:rPr>
              <a:t>Exploring the </a:t>
            </a:r>
            <a:r>
              <a:rPr lang="en-US" sz="1800" dirty="0" smtClean="0">
                <a:solidFill>
                  <a:srgbClr val="92C6E0"/>
                </a:solidFill>
              </a:rPr>
              <a:t>Unexplored: Deep-Sea </a:t>
            </a:r>
            <a:r>
              <a:rPr lang="en-US" sz="1800" dirty="0">
                <a:solidFill>
                  <a:srgbClr val="92C6E0"/>
                </a:solidFill>
              </a:rPr>
              <a:t>Canyons of the </a:t>
            </a:r>
            <a:r>
              <a:rPr lang="en-US" sz="1800" dirty="0" smtClean="0">
                <a:solidFill>
                  <a:srgbClr val="92C6E0"/>
                </a:solidFill>
              </a:rPr>
              <a:t>             Mid-Atlantic</a:t>
            </a:r>
            <a:endParaRPr sz="1800" dirty="0">
              <a:solidFill>
                <a:srgbClr val="92C6E0"/>
              </a:solidFill>
            </a:endParaRPr>
          </a:p>
          <a:p>
            <a:pPr marL="457200" marR="0" lvl="0" indent="-342900" algn="l" rtl="0">
              <a:lnSpc>
                <a:spcPct val="100000"/>
              </a:lnSpc>
              <a:spcBef>
                <a:spcPts val="0"/>
              </a:spcBef>
              <a:spcAft>
                <a:spcPts val="0"/>
              </a:spcAft>
              <a:buClr>
                <a:srgbClr val="92C6E0"/>
              </a:buClr>
              <a:buSzPts val="1800"/>
              <a:buAutoNum type="arabicPeriod"/>
            </a:pPr>
            <a:r>
              <a:rPr lang="en-US" sz="1800" dirty="0" smtClean="0">
                <a:solidFill>
                  <a:srgbClr val="92C6E0"/>
                </a:solidFill>
              </a:rPr>
              <a:t>Deep-Sea </a:t>
            </a:r>
            <a:r>
              <a:rPr lang="en-US" sz="1800" dirty="0">
                <a:solidFill>
                  <a:srgbClr val="92C6E0"/>
                </a:solidFill>
              </a:rPr>
              <a:t>Treasures </a:t>
            </a:r>
            <a:r>
              <a:rPr lang="en-US" sz="1800" dirty="0" smtClean="0">
                <a:solidFill>
                  <a:srgbClr val="92C6E0"/>
                </a:solidFill>
              </a:rPr>
              <a:t> of </a:t>
            </a:r>
            <a:r>
              <a:rPr lang="en-US" sz="1800" dirty="0">
                <a:solidFill>
                  <a:srgbClr val="92C6E0"/>
                </a:solidFill>
              </a:rPr>
              <a:t>the Mid-Atlantic: Norfolk, Hudson and Baltimore Canyons</a:t>
            </a:r>
            <a:endParaRPr sz="1800" dirty="0">
              <a:solidFill>
                <a:srgbClr val="92C6E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2"/>
          <p:cNvPicPr preferRelativeResize="0"/>
          <p:nvPr/>
        </p:nvPicPr>
        <p:blipFill rotWithShape="1">
          <a:blip r:embed="rId3">
            <a:alphaModFix/>
          </a:blip>
          <a:srcRect/>
          <a:stretch/>
        </p:blipFill>
        <p:spPr>
          <a:xfrm>
            <a:off x="0" y="809551"/>
            <a:ext cx="9142857" cy="6048449"/>
          </a:xfrm>
          <a:prstGeom prst="rect">
            <a:avLst/>
          </a:prstGeom>
          <a:noFill/>
          <a:ln>
            <a:noFill/>
          </a:ln>
        </p:spPr>
      </p:pic>
      <p:sp>
        <p:nvSpPr>
          <p:cNvPr id="186" name="Google Shape;186;p22"/>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87" name="Google Shape;187;p22"/>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DEIJ &amp; Ocean Justice</a:t>
            </a:r>
            <a:endParaRPr sz="3200" b="0" i="0" u="none" strike="noStrike" cap="none">
              <a:solidFill>
                <a:schemeClr val="lt1"/>
              </a:solidFill>
              <a:latin typeface="Georgia"/>
              <a:ea typeface="Georgia"/>
              <a:cs typeface="Georgia"/>
              <a:sym typeface="Georgia"/>
            </a:endParaRPr>
          </a:p>
        </p:txBody>
      </p:sp>
      <p:sp>
        <p:nvSpPr>
          <p:cNvPr id="188" name="Google Shape;188;p22"/>
          <p:cNvSpPr txBox="1"/>
          <p:nvPr/>
        </p:nvSpPr>
        <p:spPr>
          <a:xfrm>
            <a:off x="108308" y="1317790"/>
            <a:ext cx="3343809" cy="4370427"/>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0"/>
              </a:spcBef>
              <a:spcAft>
                <a:spcPts val="0"/>
              </a:spcAft>
              <a:buNone/>
            </a:pPr>
            <a:r>
              <a:rPr lang="en-US" sz="2000" b="1" i="0" u="none" strike="noStrike" cap="none">
                <a:solidFill>
                  <a:srgbClr val="FFFFFF"/>
                </a:solidFill>
                <a:latin typeface="Arial"/>
                <a:ea typeface="Arial"/>
                <a:cs typeface="Arial"/>
                <a:sym typeface="Arial"/>
              </a:rPr>
              <a:t>MARCO and MACO are committed to listening and incorporating information from the widest possible set of stakeholders to better understand and address injustices and inequities in their work. Read MACO’s Statement on Diversity, Equity, Inclusion and Justice at </a:t>
            </a:r>
            <a:r>
              <a:rPr lang="en-US" sz="2000" b="1" i="0" u="none" strike="noStrike" cap="none">
                <a:solidFill>
                  <a:srgbClr val="92C6E0"/>
                </a:solidFill>
                <a:latin typeface="Arial"/>
                <a:ea typeface="Arial"/>
                <a:cs typeface="Arial"/>
                <a:sym typeface="Arial"/>
              </a:rPr>
              <a:t>midatlanticocean.org</a:t>
            </a:r>
            <a:endParaRPr sz="2000" b="0" i="0" u="none" strike="noStrike" cap="none">
              <a:solidFill>
                <a:srgbClr val="92C6E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3"/>
          <p:cNvPicPr preferRelativeResize="0"/>
          <p:nvPr/>
        </p:nvPicPr>
        <p:blipFill rotWithShape="1">
          <a:blip r:embed="rId3">
            <a:alphaModFix/>
          </a:blip>
          <a:srcRect/>
          <a:stretch/>
        </p:blipFill>
        <p:spPr>
          <a:xfrm>
            <a:off x="0" y="0"/>
            <a:ext cx="9163049" cy="6858000"/>
          </a:xfrm>
          <a:prstGeom prst="rect">
            <a:avLst/>
          </a:prstGeom>
          <a:noFill/>
          <a:ln>
            <a:noFill/>
          </a:ln>
        </p:spPr>
      </p:pic>
      <p:sp>
        <p:nvSpPr>
          <p:cNvPr id="194" name="Google Shape;194;p23"/>
          <p:cNvSpPr txBox="1"/>
          <p:nvPr/>
        </p:nvSpPr>
        <p:spPr>
          <a:xfrm>
            <a:off x="0" y="252767"/>
            <a:ext cx="9163049" cy="887969"/>
          </a:xfrm>
          <a:prstGeom prst="rect">
            <a:avLst/>
          </a:prstGeom>
          <a:solidFill>
            <a:srgbClr val="030B39">
              <a:alpha val="6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Looking Back on 2021</a:t>
            </a:r>
            <a:endParaRPr sz="3600" b="0" i="0" u="none" strike="noStrike" cap="none">
              <a:solidFill>
                <a:schemeClr val="lt1"/>
              </a:solidFill>
              <a:latin typeface="Georgia"/>
              <a:ea typeface="Georgia"/>
              <a:cs typeface="Georgia"/>
              <a:sym typeface="Georgia"/>
            </a:endParaRPr>
          </a:p>
        </p:txBody>
      </p:sp>
      <p:sp>
        <p:nvSpPr>
          <p:cNvPr id="195" name="Google Shape;195;p23"/>
          <p:cNvSpPr txBox="1"/>
          <p:nvPr/>
        </p:nvSpPr>
        <p:spPr>
          <a:xfrm>
            <a:off x="0" y="1321585"/>
            <a:ext cx="9144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Arial"/>
                <a:ea typeface="Arial"/>
                <a:cs typeface="Arial"/>
                <a:sym typeface="Arial"/>
              </a:rPr>
              <a:t>Questions? Comments?</a:t>
            </a:r>
            <a:endParaRPr sz="32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p:nvPr/>
        </p:nvSpPr>
        <p:spPr>
          <a:xfrm>
            <a:off x="0" y="0"/>
            <a:ext cx="9144000" cy="6858000"/>
          </a:xfrm>
          <a:custGeom>
            <a:avLst/>
            <a:gdLst/>
            <a:ahLst/>
            <a:cxnLst/>
            <a:rect l="l" t="t" r="r" b="b"/>
            <a:pathLst>
              <a:path w="12192000" h="6858000" extrusionOk="0">
                <a:moveTo>
                  <a:pt x="0" y="6858000"/>
                </a:moveTo>
                <a:lnTo>
                  <a:pt x="12192000" y="6858000"/>
                </a:lnTo>
                <a:lnTo>
                  <a:pt x="12192000" y="0"/>
                </a:lnTo>
                <a:lnTo>
                  <a:pt x="0" y="0"/>
                </a:lnTo>
                <a:lnTo>
                  <a:pt x="0" y="6858000"/>
                </a:lnTo>
                <a:close/>
              </a:path>
            </a:pathLst>
          </a:custGeom>
          <a:solidFill>
            <a:srgbClr val="09254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1" name="Google Shape;201;p24"/>
          <p:cNvSpPr/>
          <p:nvPr/>
        </p:nvSpPr>
        <p:spPr>
          <a:xfrm>
            <a:off x="3524280" y="137160"/>
            <a:ext cx="5619720" cy="658368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2" name="Google Shape;202;p24"/>
          <p:cNvSpPr txBox="1">
            <a:spLocks noGrp="1"/>
          </p:cNvSpPr>
          <p:nvPr>
            <p:ph type="title"/>
          </p:nvPr>
        </p:nvSpPr>
        <p:spPr>
          <a:xfrm>
            <a:off x="415680" y="1350315"/>
            <a:ext cx="2835755" cy="884697"/>
          </a:xfrm>
          <a:prstGeom prst="rect">
            <a:avLst/>
          </a:prstGeom>
          <a:noFill/>
          <a:ln>
            <a:noFill/>
          </a:ln>
        </p:spPr>
        <p:txBody>
          <a:bodyPr spcFirstLastPara="1" wrap="square" lIns="0" tIns="10000" rIns="0" bIns="0" anchor="t" anchorCtr="0">
            <a:spAutoFit/>
          </a:bodyPr>
          <a:lstStyle/>
          <a:p>
            <a:pPr marL="9525" marR="3810" lvl="0" indent="0" algn="l" rtl="0">
              <a:lnSpc>
                <a:spcPct val="100000"/>
              </a:lnSpc>
              <a:spcBef>
                <a:spcPts val="79"/>
              </a:spcBef>
              <a:spcAft>
                <a:spcPts val="0"/>
              </a:spcAft>
              <a:buSzPts val="1400"/>
              <a:buNone/>
            </a:pPr>
            <a:r>
              <a:rPr lang="en-US" sz="2800">
                <a:solidFill>
                  <a:schemeClr val="lt1"/>
                </a:solidFill>
                <a:latin typeface="Calibri"/>
                <a:ea typeface="Calibri"/>
                <a:cs typeface="Calibri"/>
                <a:sym typeface="Calibri"/>
              </a:rPr>
              <a:t>Ocean Policy Committee Update</a:t>
            </a:r>
            <a:endParaRPr sz="2800">
              <a:solidFill>
                <a:schemeClr val="lt1"/>
              </a:solidFill>
              <a:latin typeface="Calibri"/>
              <a:ea typeface="Calibri"/>
              <a:cs typeface="Calibri"/>
              <a:sym typeface="Calibri"/>
            </a:endParaRPr>
          </a:p>
        </p:txBody>
      </p:sp>
      <p:sp>
        <p:nvSpPr>
          <p:cNvPr id="203" name="Google Shape;203;p24"/>
          <p:cNvSpPr txBox="1"/>
          <p:nvPr/>
        </p:nvSpPr>
        <p:spPr>
          <a:xfrm>
            <a:off x="415680" y="3986386"/>
            <a:ext cx="2162928" cy="702115"/>
          </a:xfrm>
          <a:prstGeom prst="rect">
            <a:avLst/>
          </a:prstGeom>
          <a:noFill/>
          <a:ln>
            <a:noFill/>
          </a:ln>
        </p:spPr>
        <p:txBody>
          <a:bodyPr spcFirstLastPara="1" wrap="square" lIns="0" tIns="9525" rIns="0" bIns="0" anchor="t" anchorCtr="0">
            <a:spAutoFit/>
          </a:bodyPr>
          <a:lstStyle/>
          <a:p>
            <a:pPr marL="9525" marR="3810" lvl="0" indent="0" algn="l" rtl="0">
              <a:lnSpc>
                <a:spcPct val="100000"/>
              </a:lnSpc>
              <a:spcBef>
                <a:spcPts val="0"/>
              </a:spcBef>
              <a:spcAft>
                <a:spcPts val="0"/>
              </a:spcAft>
              <a:buNone/>
            </a:pPr>
            <a:r>
              <a:rPr lang="en-US" sz="1500" b="0" i="0" u="none" strike="noStrike" cap="none" dirty="0">
                <a:solidFill>
                  <a:schemeClr val="lt1"/>
                </a:solidFill>
                <a:latin typeface="Calibri"/>
                <a:ea typeface="Calibri"/>
                <a:cs typeface="Calibri"/>
                <a:sym typeface="Calibri"/>
              </a:rPr>
              <a:t>www.whitehouse.gov/ostp  www.ostp.gov</a:t>
            </a:r>
            <a:endParaRPr sz="1500" b="0" i="0" u="none" strike="noStrike" cap="none" dirty="0">
              <a:solidFill>
                <a:schemeClr val="lt1"/>
              </a:solidFill>
              <a:latin typeface="Calibri"/>
              <a:ea typeface="Calibri"/>
              <a:cs typeface="Calibri"/>
              <a:sym typeface="Calibri"/>
            </a:endParaRPr>
          </a:p>
          <a:p>
            <a:pPr marL="9525" marR="0" lvl="0" indent="0" algn="l" rtl="0">
              <a:lnSpc>
                <a:spcPct val="100000"/>
              </a:lnSpc>
              <a:spcBef>
                <a:spcPts val="0"/>
              </a:spcBef>
              <a:spcAft>
                <a:spcPts val="0"/>
              </a:spcAft>
              <a:buNone/>
            </a:pPr>
            <a:r>
              <a:rPr lang="en-US" sz="1500" b="0" i="0" u="none" strike="noStrike" cap="none" dirty="0">
                <a:solidFill>
                  <a:schemeClr val="lt1"/>
                </a:solidFill>
                <a:latin typeface="Calibri"/>
                <a:ea typeface="Calibri"/>
                <a:cs typeface="Calibri"/>
                <a:sym typeface="Calibri"/>
              </a:rPr>
              <a:t>@WHOSTP</a:t>
            </a:r>
            <a:endParaRPr sz="1500" b="0" i="0" u="none" strike="noStrike" cap="none" dirty="0">
              <a:solidFill>
                <a:schemeClr val="lt1"/>
              </a:solidFill>
              <a:latin typeface="Calibri"/>
              <a:ea typeface="Calibri"/>
              <a:cs typeface="Calibri"/>
              <a:sym typeface="Calibri"/>
            </a:endParaRPr>
          </a:p>
        </p:txBody>
      </p:sp>
      <p:sp>
        <p:nvSpPr>
          <p:cNvPr id="204" name="Google Shape;204;p24"/>
          <p:cNvSpPr txBox="1"/>
          <p:nvPr/>
        </p:nvSpPr>
        <p:spPr>
          <a:xfrm>
            <a:off x="314851" y="2453489"/>
            <a:ext cx="2536991" cy="1292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Calibri"/>
                <a:ea typeface="Calibri"/>
                <a:cs typeface="Calibri"/>
                <a:sym typeface="Calibri"/>
              </a:rPr>
              <a:t>Deerin Babb-Brott</a:t>
            </a:r>
            <a:endParaRPr/>
          </a:p>
          <a:p>
            <a:pPr marL="0" marR="0" lvl="0" indent="0" algn="l" rtl="0">
              <a:lnSpc>
                <a:spcPct val="100000"/>
              </a:lnSpc>
              <a:spcBef>
                <a:spcPts val="0"/>
              </a:spcBef>
              <a:spcAft>
                <a:spcPts val="0"/>
              </a:spcAft>
              <a:buNone/>
            </a:pPr>
            <a:r>
              <a:rPr lang="en-US" sz="1500" b="0" i="0" u="none" strike="noStrike" cap="none">
                <a:solidFill>
                  <a:schemeClr val="lt1"/>
                </a:solidFill>
                <a:latin typeface="Calibri"/>
                <a:ea typeface="Calibri"/>
                <a:cs typeface="Calibri"/>
                <a:sym typeface="Calibri"/>
              </a:rPr>
              <a:t>Principal Assistant Director,</a:t>
            </a:r>
            <a:endParaRPr/>
          </a:p>
          <a:p>
            <a:pPr marL="0" marR="0" lvl="0" indent="0" algn="l" rtl="0">
              <a:lnSpc>
                <a:spcPct val="100000"/>
              </a:lnSpc>
              <a:spcBef>
                <a:spcPts val="0"/>
              </a:spcBef>
              <a:spcAft>
                <a:spcPts val="0"/>
              </a:spcAft>
              <a:buNone/>
            </a:pPr>
            <a:r>
              <a:rPr lang="en-US" sz="1500" b="0" i="0" u="none" strike="noStrike" cap="none">
                <a:solidFill>
                  <a:schemeClr val="lt1"/>
                </a:solidFill>
                <a:latin typeface="Calibri"/>
                <a:ea typeface="Calibri"/>
                <a:cs typeface="Calibri"/>
                <a:sym typeface="Calibri"/>
              </a:rPr>
              <a:t>Oceans and Environment</a:t>
            </a:r>
            <a:endParaRPr/>
          </a:p>
          <a:p>
            <a:pPr marL="0" marR="0" lvl="0" indent="0" algn="l" rtl="0">
              <a:lnSpc>
                <a:spcPct val="100000"/>
              </a:lnSpc>
              <a:spcBef>
                <a:spcPts val="0"/>
              </a:spcBef>
              <a:spcAft>
                <a:spcPts val="0"/>
              </a:spcAft>
              <a:buNone/>
            </a:pPr>
            <a:r>
              <a:rPr lang="en-US" sz="1500" b="0" i="0" u="none" strike="noStrike" cap="none">
                <a:solidFill>
                  <a:schemeClr val="lt1"/>
                </a:solidFill>
                <a:latin typeface="Calibri"/>
                <a:ea typeface="Calibri"/>
                <a:cs typeface="Calibri"/>
                <a:sym typeface="Calibri"/>
              </a:rPr>
              <a:t>Office of Science and Technology Policy</a:t>
            </a:r>
            <a:endParaRPr sz="15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8" name="Google Shape;218;p26"/>
          <p:cNvSpPr/>
          <p:nvPr/>
        </p:nvSpPr>
        <p:spPr>
          <a:xfrm>
            <a:off x="0" y="-1"/>
            <a:ext cx="9144000" cy="973395"/>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6"/>
          <p:cNvSpPr txBox="1"/>
          <p:nvPr/>
        </p:nvSpPr>
        <p:spPr>
          <a:xfrm>
            <a:off x="190500" y="209056"/>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lt1"/>
                </a:solidFill>
                <a:latin typeface="Georgia"/>
                <a:ea typeface="Georgia"/>
                <a:cs typeface="Georgia"/>
                <a:sym typeface="Georgia"/>
              </a:rPr>
              <a:t>Ocean Policy Committee Update (Part I)</a:t>
            </a:r>
            <a:endParaRPr sz="3200" b="0" i="0" u="none" strike="noStrike" cap="none" dirty="0">
              <a:solidFill>
                <a:schemeClr val="lt1"/>
              </a:solidFill>
              <a:latin typeface="Georgia"/>
              <a:ea typeface="Georgia"/>
              <a:cs typeface="Georgia"/>
              <a:sym typeface="Georgia"/>
            </a:endParaRPr>
          </a:p>
        </p:txBody>
      </p:sp>
      <p:sp>
        <p:nvSpPr>
          <p:cNvPr id="5" name="TextBox 4"/>
          <p:cNvSpPr txBox="1"/>
          <p:nvPr/>
        </p:nvSpPr>
        <p:spPr>
          <a:xfrm>
            <a:off x="190500" y="1271016"/>
            <a:ext cx="8688324" cy="5262979"/>
          </a:xfrm>
          <a:prstGeom prst="rect">
            <a:avLst/>
          </a:prstGeom>
          <a:noFill/>
        </p:spPr>
        <p:txBody>
          <a:bodyPr wrap="square" rtlCol="0">
            <a:spAutoFit/>
          </a:bodyPr>
          <a:lstStyle/>
          <a:p>
            <a:r>
              <a:rPr lang="en-US" sz="1600" b="1" u="sng" dirty="0">
                <a:solidFill>
                  <a:srgbClr val="1D3261"/>
                </a:solidFill>
                <a:latin typeface="Calibri" panose="020F0502020204030204" pitchFamily="34" charset="0"/>
                <a:ea typeface="Calibri" panose="020F0502020204030204" pitchFamily="34" charset="0"/>
              </a:rPr>
              <a:t>Ocean Policy</a:t>
            </a:r>
            <a:r>
              <a:rPr lang="en-US" sz="1600" b="1" dirty="0">
                <a:solidFill>
                  <a:srgbClr val="1D3261"/>
                </a:solidFill>
                <a:latin typeface="Calibri" panose="020F0502020204030204" pitchFamily="34" charset="0"/>
                <a:ea typeface="Calibri" panose="020F0502020204030204" pitchFamily="34" charset="0"/>
              </a:rPr>
              <a:t> </a:t>
            </a:r>
            <a:r>
              <a:rPr lang="en-US" sz="1600" b="1" u="sng" dirty="0">
                <a:solidFill>
                  <a:srgbClr val="1D3261"/>
                </a:solidFill>
                <a:latin typeface="Calibri" panose="020F0502020204030204" pitchFamily="34" charset="0"/>
                <a:ea typeface="Calibri" panose="020F0502020204030204" pitchFamily="34" charset="0"/>
              </a:rPr>
              <a:t>Committee </a:t>
            </a:r>
            <a:endParaRPr lang="en-US" sz="1600" b="1" dirty="0">
              <a:solidFill>
                <a:srgbClr val="1D3261"/>
              </a:solidFill>
              <a:latin typeface="Calibri" panose="020F0502020204030204" pitchFamily="34" charset="0"/>
              <a:ea typeface="Calibri" panose="020F0502020204030204" pitchFamily="34" charset="0"/>
            </a:endParaRPr>
          </a:p>
          <a:p>
            <a:pPr marL="285750" lvl="0" indent="-285750">
              <a:buFont typeface="Wingdings" panose="05000000000000000000" pitchFamily="2" charset="2"/>
              <a:buChar char="v"/>
            </a:pPr>
            <a:r>
              <a:rPr lang="en-US" sz="1600" dirty="0">
                <a:solidFill>
                  <a:srgbClr val="030B39"/>
                </a:solidFill>
                <a:latin typeface="Calibri" panose="020F0502020204030204" pitchFamily="34" charset="0"/>
                <a:ea typeface="Times New Roman" panose="02020603050405020304" pitchFamily="18" charset="0"/>
              </a:rPr>
              <a:t>Support and enhance regional decision-making and stakeholder </a:t>
            </a:r>
            <a:r>
              <a:rPr lang="en-US" sz="1600" dirty="0" smtClean="0">
                <a:solidFill>
                  <a:srgbClr val="030B39"/>
                </a:solidFill>
                <a:latin typeface="Calibri" panose="020F0502020204030204" pitchFamily="34" charset="0"/>
                <a:ea typeface="Times New Roman" panose="02020603050405020304" pitchFamily="18" charset="0"/>
              </a:rPr>
              <a:t>engagement</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Advance </a:t>
            </a:r>
            <a:r>
              <a:rPr lang="en-US" sz="1600" dirty="0">
                <a:solidFill>
                  <a:srgbClr val="030B39"/>
                </a:solidFill>
                <a:latin typeface="Calibri" panose="020F0502020204030204" pitchFamily="34" charset="0"/>
                <a:ea typeface="Times New Roman" panose="02020603050405020304" pitchFamily="18" charset="0"/>
              </a:rPr>
              <a:t>a sustainable ocean economy </a:t>
            </a:r>
            <a:endParaRPr lang="en-US" sz="1600" dirty="0" smtClean="0">
              <a:solidFill>
                <a:srgbClr val="030B39"/>
              </a:solidFill>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Develop </a:t>
            </a:r>
            <a:r>
              <a:rPr lang="en-US" sz="1600" dirty="0">
                <a:solidFill>
                  <a:srgbClr val="030B39"/>
                </a:solidFill>
                <a:latin typeface="Calibri" panose="020F0502020204030204" pitchFamily="34" charset="0"/>
                <a:ea typeface="Times New Roman" panose="02020603050405020304" pitchFamily="18" charset="0"/>
              </a:rPr>
              <a:t>ocean-climate solutions to mitigate for and adapt to climate </a:t>
            </a:r>
            <a:r>
              <a:rPr lang="en-US" sz="1600" dirty="0" smtClean="0">
                <a:solidFill>
                  <a:srgbClr val="030B39"/>
                </a:solidFill>
                <a:latin typeface="Calibri" panose="020F0502020204030204" pitchFamily="34" charset="0"/>
                <a:ea typeface="Times New Roman" panose="02020603050405020304" pitchFamily="18" charset="0"/>
              </a:rPr>
              <a:t>change</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Connect </a:t>
            </a:r>
            <a:r>
              <a:rPr lang="en-US" sz="1600" dirty="0">
                <a:solidFill>
                  <a:srgbClr val="030B39"/>
                </a:solidFill>
                <a:latin typeface="Calibri" panose="020F0502020204030204" pitchFamily="34" charset="0"/>
                <a:ea typeface="Times New Roman" panose="02020603050405020304" pitchFamily="18" charset="0"/>
              </a:rPr>
              <a:t>investment in and application of applied ocean science and technology to management needs  </a:t>
            </a:r>
            <a:endParaRPr lang="en-US" sz="1600" dirty="0">
              <a:solidFill>
                <a:srgbClr val="030B39"/>
              </a:solidFill>
              <a:latin typeface="Calibri" panose="020F0502020204030204" pitchFamily="34" charset="0"/>
              <a:ea typeface="Calibri" panose="020F0502020204030204" pitchFamily="34" charset="0"/>
            </a:endParaRPr>
          </a:p>
          <a:p>
            <a:r>
              <a:rPr lang="en-US" sz="1600" dirty="0">
                <a:solidFill>
                  <a:srgbClr val="030B39"/>
                </a:solidFill>
                <a:latin typeface="Calibri" panose="020F0502020204030204" pitchFamily="34" charset="0"/>
                <a:ea typeface="Calibri" panose="020F0502020204030204" pitchFamily="34" charset="0"/>
              </a:rPr>
              <a:t> </a:t>
            </a:r>
          </a:p>
          <a:p>
            <a:r>
              <a:rPr lang="en-US" sz="1600" b="1" u="sng" dirty="0">
                <a:solidFill>
                  <a:srgbClr val="1D3261"/>
                </a:solidFill>
                <a:latin typeface="Calibri" panose="020F0502020204030204" pitchFamily="34" charset="0"/>
                <a:ea typeface="Calibri" panose="020F0502020204030204" pitchFamily="34" charset="0"/>
              </a:rPr>
              <a:t>Regional Decision-making and Stakeholder Engagement</a:t>
            </a:r>
            <a:endParaRPr lang="en-US" sz="1600" b="1" dirty="0">
              <a:solidFill>
                <a:srgbClr val="1D3261"/>
              </a:solidFill>
              <a:latin typeface="Calibri" panose="020F0502020204030204" pitchFamily="34" charset="0"/>
              <a:ea typeface="Calibri" panose="020F0502020204030204" pitchFamily="34" charset="0"/>
            </a:endParaRPr>
          </a:p>
          <a:p>
            <a:pPr marL="285750" lvl="0" indent="-285750">
              <a:buFont typeface="Wingdings" panose="05000000000000000000" pitchFamily="2" charset="2"/>
              <a:buChar char="v"/>
            </a:pPr>
            <a:r>
              <a:rPr lang="en-US" sz="1600" dirty="0">
                <a:solidFill>
                  <a:srgbClr val="030B39"/>
                </a:solidFill>
                <a:latin typeface="Calibri" panose="020F0502020204030204" pitchFamily="34" charset="0"/>
                <a:ea typeface="Times New Roman" panose="02020603050405020304" pitchFamily="18" charset="0"/>
              </a:rPr>
              <a:t>Focus on support for regions increasingly reflected in policy and </a:t>
            </a:r>
            <a:r>
              <a:rPr lang="en-US" sz="1600" dirty="0" smtClean="0">
                <a:solidFill>
                  <a:srgbClr val="030B39"/>
                </a:solidFill>
                <a:latin typeface="Calibri" panose="020F0502020204030204" pitchFamily="34" charset="0"/>
                <a:ea typeface="Times New Roman" panose="02020603050405020304" pitchFamily="18" charset="0"/>
              </a:rPr>
              <a:t>budgets</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Ocean </a:t>
            </a:r>
            <a:r>
              <a:rPr lang="en-US" sz="1600" dirty="0">
                <a:solidFill>
                  <a:srgbClr val="030B39"/>
                </a:solidFill>
                <a:latin typeface="Calibri" panose="020F0502020204030204" pitchFamily="34" charset="0"/>
                <a:ea typeface="Times New Roman" panose="02020603050405020304" pitchFamily="18" charset="0"/>
              </a:rPr>
              <a:t>Policy Committee (OPC) authorizing legislation directs engagement and support for </a:t>
            </a:r>
            <a:r>
              <a:rPr lang="en-US" sz="1600" dirty="0" smtClean="0">
                <a:solidFill>
                  <a:srgbClr val="030B39"/>
                </a:solidFill>
                <a:latin typeface="Calibri" panose="020F0502020204030204" pitchFamily="34" charset="0"/>
                <a:ea typeface="Times New Roman" panose="02020603050405020304" pitchFamily="18" charset="0"/>
              </a:rPr>
              <a:t>regions</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Immediate </a:t>
            </a:r>
            <a:r>
              <a:rPr lang="en-US" sz="1600" dirty="0">
                <a:solidFill>
                  <a:srgbClr val="030B39"/>
                </a:solidFill>
                <a:latin typeface="Calibri" panose="020F0502020204030204" pitchFamily="34" charset="0"/>
                <a:ea typeface="Times New Roman" panose="02020603050405020304" pitchFamily="18" charset="0"/>
              </a:rPr>
              <a:t>example is $56m/5 years in Bipartisan Infrastructure Law for ROPs and each of 9 </a:t>
            </a:r>
            <a:r>
              <a:rPr lang="en-US" sz="1600" dirty="0" smtClean="0">
                <a:solidFill>
                  <a:srgbClr val="030B39"/>
                </a:solidFill>
                <a:latin typeface="Calibri" panose="020F0502020204030204" pitchFamily="34" charset="0"/>
                <a:ea typeface="Times New Roman" panose="02020603050405020304" pitchFamily="18" charset="0"/>
              </a:rPr>
              <a:t>regions</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OPC </a:t>
            </a:r>
            <a:r>
              <a:rPr lang="en-US" sz="1600" dirty="0">
                <a:solidFill>
                  <a:srgbClr val="030B39"/>
                </a:solidFill>
                <a:latin typeface="Calibri" panose="020F0502020204030204" pitchFamily="34" charset="0"/>
                <a:ea typeface="Times New Roman" panose="02020603050405020304" pitchFamily="18" charset="0"/>
              </a:rPr>
              <a:t>will build on NE and Mid-A lessons learned and engagement practices and data portals as national models  </a:t>
            </a:r>
            <a:endParaRPr lang="en-US" sz="1600" dirty="0">
              <a:solidFill>
                <a:srgbClr val="030B39"/>
              </a:solidFill>
              <a:latin typeface="Calibri" panose="020F0502020204030204" pitchFamily="34" charset="0"/>
              <a:ea typeface="Calibri" panose="020F0502020204030204" pitchFamily="34" charset="0"/>
            </a:endParaRPr>
          </a:p>
          <a:p>
            <a:r>
              <a:rPr lang="en-US" sz="1600" dirty="0">
                <a:solidFill>
                  <a:srgbClr val="030B39"/>
                </a:solidFill>
                <a:latin typeface="Calibri" panose="020F0502020204030204" pitchFamily="34" charset="0"/>
                <a:ea typeface="Calibri" panose="020F0502020204030204" pitchFamily="34" charset="0"/>
              </a:rPr>
              <a:t> </a:t>
            </a:r>
          </a:p>
          <a:p>
            <a:r>
              <a:rPr lang="en-US" sz="1600" b="1" u="sng" dirty="0">
                <a:solidFill>
                  <a:srgbClr val="1D3261"/>
                </a:solidFill>
                <a:latin typeface="Calibri" panose="020F0502020204030204" pitchFamily="34" charset="0"/>
                <a:ea typeface="Calibri" panose="020F0502020204030204" pitchFamily="34" charset="0"/>
              </a:rPr>
              <a:t>Sustainable Ocean Economy</a:t>
            </a:r>
            <a:endParaRPr lang="en-US" sz="1600" b="1" dirty="0">
              <a:solidFill>
                <a:srgbClr val="1D3261"/>
              </a:solidFill>
              <a:latin typeface="Calibri" panose="020F0502020204030204" pitchFamily="34" charset="0"/>
              <a:ea typeface="Calibri" panose="020F0502020204030204" pitchFamily="34" charset="0"/>
            </a:endParaRPr>
          </a:p>
          <a:p>
            <a:pPr marL="285750" lvl="0" indent="-285750">
              <a:buFont typeface="Wingdings" panose="05000000000000000000" pitchFamily="2" charset="2"/>
              <a:buChar char="v"/>
            </a:pPr>
            <a:r>
              <a:rPr lang="en-US" sz="1600" dirty="0">
                <a:solidFill>
                  <a:srgbClr val="030B39"/>
                </a:solidFill>
                <a:latin typeface="Calibri" panose="020F0502020204030204" pitchFamily="34" charset="0"/>
                <a:ea typeface="Times New Roman" panose="02020603050405020304" pitchFamily="18" charset="0"/>
              </a:rPr>
              <a:t>In November, U.S. joined the High Level Panel for a Sustainable Ocean </a:t>
            </a:r>
            <a:r>
              <a:rPr lang="en-US" sz="1600" dirty="0" smtClean="0">
                <a:solidFill>
                  <a:srgbClr val="030B39"/>
                </a:solidFill>
                <a:latin typeface="Calibri" panose="020F0502020204030204" pitchFamily="34" charset="0"/>
                <a:ea typeface="Times New Roman" panose="02020603050405020304" pitchFamily="18" charset="0"/>
              </a:rPr>
              <a:t>Economy</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Key </a:t>
            </a:r>
            <a:r>
              <a:rPr lang="en-US" sz="1600" dirty="0">
                <a:solidFill>
                  <a:srgbClr val="030B39"/>
                </a:solidFill>
                <a:latin typeface="Calibri" panose="020F0502020204030204" pitchFamily="34" charset="0"/>
                <a:ea typeface="Times New Roman" panose="02020603050405020304" pitchFamily="18" charset="0"/>
              </a:rPr>
              <a:t>commitment is to develop a strategy and plan to sustainably manage the U.S. EEZ  </a:t>
            </a:r>
            <a:endParaRPr lang="en-US" sz="1600" dirty="0" smtClean="0">
              <a:solidFill>
                <a:srgbClr val="030B39"/>
              </a:solidFill>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OPC </a:t>
            </a:r>
            <a:r>
              <a:rPr lang="en-US" sz="1600" dirty="0">
                <a:solidFill>
                  <a:srgbClr val="030B39"/>
                </a:solidFill>
                <a:latin typeface="Calibri" panose="020F0502020204030204" pitchFamily="34" charset="0"/>
                <a:ea typeface="Times New Roman" panose="02020603050405020304" pitchFamily="18" charset="0"/>
              </a:rPr>
              <a:t>will collaborate with stakeholders and key regional entities – ROPs, FMCs, R/As, other to develop overall </a:t>
            </a:r>
            <a:r>
              <a:rPr lang="en-US" sz="1600" dirty="0" smtClean="0">
                <a:solidFill>
                  <a:srgbClr val="030B39"/>
                </a:solidFill>
                <a:latin typeface="Calibri" panose="020F0502020204030204" pitchFamily="34" charset="0"/>
                <a:ea typeface="Times New Roman" panose="02020603050405020304" pitchFamily="18" charset="0"/>
              </a:rPr>
              <a:t>approach</a:t>
            </a:r>
          </a:p>
          <a:p>
            <a:pPr marL="285750" lvl="0" indent="-285750">
              <a:buFont typeface="Wingdings" panose="05000000000000000000" pitchFamily="2" charset="2"/>
              <a:buChar char="v"/>
            </a:pPr>
            <a:r>
              <a:rPr lang="en-US" sz="1600" dirty="0" smtClean="0">
                <a:solidFill>
                  <a:srgbClr val="030B39"/>
                </a:solidFill>
                <a:latin typeface="Calibri" panose="020F0502020204030204" pitchFamily="34" charset="0"/>
                <a:ea typeface="Times New Roman" panose="02020603050405020304" pitchFamily="18" charset="0"/>
              </a:rPr>
              <a:t>OPC </a:t>
            </a:r>
            <a:r>
              <a:rPr lang="en-US" sz="1600" dirty="0">
                <a:solidFill>
                  <a:srgbClr val="030B39"/>
                </a:solidFill>
                <a:latin typeface="Calibri" panose="020F0502020204030204" pitchFamily="34" charset="0"/>
                <a:ea typeface="Times New Roman" panose="02020603050405020304" pitchFamily="18" charset="0"/>
              </a:rPr>
              <a:t>will engage this winter/spring in regional conversations to help scope the approach that advances regional </a:t>
            </a:r>
            <a:r>
              <a:rPr lang="en-US" sz="1600" dirty="0" smtClean="0">
                <a:solidFill>
                  <a:srgbClr val="030B39"/>
                </a:solidFill>
                <a:latin typeface="Calibri" panose="020F0502020204030204" pitchFamily="34" charset="0"/>
                <a:ea typeface="Times New Roman" panose="02020603050405020304" pitchFamily="18" charset="0"/>
              </a:rPr>
              <a:t>interests</a:t>
            </a:r>
            <a:endParaRPr lang="en-US" sz="1600" dirty="0">
              <a:solidFill>
                <a:srgbClr val="030B39"/>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9818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8" name="Google Shape;218;p26"/>
          <p:cNvSpPr/>
          <p:nvPr/>
        </p:nvSpPr>
        <p:spPr>
          <a:xfrm>
            <a:off x="0" y="-1"/>
            <a:ext cx="9144000" cy="973395"/>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6"/>
          <p:cNvSpPr txBox="1"/>
          <p:nvPr/>
        </p:nvSpPr>
        <p:spPr>
          <a:xfrm>
            <a:off x="190500" y="209056"/>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lt1"/>
                </a:solidFill>
                <a:latin typeface="Georgia"/>
                <a:ea typeface="Georgia"/>
                <a:cs typeface="Georgia"/>
                <a:sym typeface="Georgia"/>
              </a:rPr>
              <a:t>Ocean Policy Committee Update (Part II)</a:t>
            </a:r>
            <a:endParaRPr sz="3200" b="0" i="0" u="none" strike="noStrike" cap="none" dirty="0">
              <a:solidFill>
                <a:schemeClr val="lt1"/>
              </a:solidFill>
              <a:latin typeface="Georgia"/>
              <a:ea typeface="Georgia"/>
              <a:cs typeface="Georgia"/>
              <a:sym typeface="Georgia"/>
            </a:endParaRPr>
          </a:p>
        </p:txBody>
      </p:sp>
      <p:sp>
        <p:nvSpPr>
          <p:cNvPr id="5" name="TextBox 4"/>
          <p:cNvSpPr txBox="1"/>
          <p:nvPr/>
        </p:nvSpPr>
        <p:spPr>
          <a:xfrm>
            <a:off x="653034" y="1280160"/>
            <a:ext cx="7837932" cy="5324535"/>
          </a:xfrm>
          <a:prstGeom prst="rect">
            <a:avLst/>
          </a:prstGeom>
          <a:noFill/>
        </p:spPr>
        <p:txBody>
          <a:bodyPr wrap="square" rtlCol="0">
            <a:spAutoFit/>
          </a:bodyPr>
          <a:lstStyle/>
          <a:p>
            <a:pPr lvl="0"/>
            <a:r>
              <a:rPr lang="en-US" sz="2000" b="1" u="sng" dirty="0" smtClean="0">
                <a:solidFill>
                  <a:srgbClr val="1D3261"/>
                </a:solidFill>
                <a:latin typeface="+mn-lt"/>
                <a:ea typeface="Calibri" panose="020F0502020204030204" pitchFamily="34" charset="0"/>
              </a:rPr>
              <a:t>Develop Ocean-Climate Solutions</a:t>
            </a:r>
            <a:endParaRPr lang="en-US" sz="2000" b="1" dirty="0" smtClean="0">
              <a:solidFill>
                <a:srgbClr val="1D3261"/>
              </a:solidFill>
              <a:latin typeface="+mn-lt"/>
              <a:ea typeface="Calibri" panose="020F0502020204030204" pitchFamily="34" charset="0"/>
            </a:endParaRPr>
          </a:p>
          <a:p>
            <a:pPr marL="285750" lvl="0" indent="-285750">
              <a:buFont typeface="Wingdings" panose="05000000000000000000" pitchFamily="2" charset="2"/>
              <a:buChar char="v"/>
            </a:pPr>
            <a:r>
              <a:rPr lang="en-US" sz="2000" dirty="0" smtClean="0">
                <a:solidFill>
                  <a:srgbClr val="030B39"/>
                </a:solidFill>
                <a:latin typeface="+mn-lt"/>
                <a:ea typeface="Times New Roman" panose="02020603050405020304" pitchFamily="18" charset="0"/>
              </a:rPr>
              <a:t>Green </a:t>
            </a:r>
            <a:r>
              <a:rPr lang="en-US" sz="2000" dirty="0">
                <a:solidFill>
                  <a:srgbClr val="030B39"/>
                </a:solidFill>
                <a:latin typeface="+mn-lt"/>
                <a:ea typeface="Times New Roman" panose="02020603050405020304" pitchFamily="18" charset="0"/>
              </a:rPr>
              <a:t>shipping, blue carbon, and ocean renewables provide significant potential emissions </a:t>
            </a:r>
            <a:r>
              <a:rPr lang="en-US" sz="2000" dirty="0" smtClean="0">
                <a:solidFill>
                  <a:srgbClr val="030B39"/>
                </a:solidFill>
                <a:latin typeface="+mn-lt"/>
                <a:ea typeface="Times New Roman" panose="02020603050405020304" pitchFamily="18" charset="0"/>
              </a:rPr>
              <a:t>reductions</a:t>
            </a:r>
          </a:p>
          <a:p>
            <a:pPr marL="285750" lvl="0" indent="-285750">
              <a:buFont typeface="Wingdings" panose="05000000000000000000" pitchFamily="2" charset="2"/>
              <a:buChar char="v"/>
            </a:pPr>
            <a:r>
              <a:rPr lang="en-US" sz="2000" dirty="0" smtClean="0">
                <a:solidFill>
                  <a:srgbClr val="030B39"/>
                </a:solidFill>
                <a:latin typeface="+mn-lt"/>
                <a:ea typeface="Times New Roman" panose="02020603050405020304" pitchFamily="18" charset="0"/>
              </a:rPr>
              <a:t>Other </a:t>
            </a:r>
            <a:r>
              <a:rPr lang="en-US" sz="2000" dirty="0">
                <a:solidFill>
                  <a:srgbClr val="030B39"/>
                </a:solidFill>
                <a:latin typeface="+mn-lt"/>
                <a:ea typeface="Times New Roman" panose="02020603050405020304" pitchFamily="18" charset="0"/>
              </a:rPr>
              <a:t>actions ongoing or under development provide adaptation benefits (coastal resilience, fisheries, other) </a:t>
            </a:r>
            <a:endParaRPr lang="en-US" sz="2000" dirty="0" smtClean="0">
              <a:solidFill>
                <a:srgbClr val="030B39"/>
              </a:solidFill>
              <a:latin typeface="+mn-lt"/>
              <a:ea typeface="Times New Roman" panose="02020603050405020304" pitchFamily="18" charset="0"/>
            </a:endParaRPr>
          </a:p>
          <a:p>
            <a:pPr marL="285750" lvl="0" indent="-285750">
              <a:buFont typeface="Wingdings" panose="05000000000000000000" pitchFamily="2" charset="2"/>
              <a:buChar char="v"/>
            </a:pPr>
            <a:r>
              <a:rPr lang="en-US" sz="2000" dirty="0" smtClean="0">
                <a:solidFill>
                  <a:srgbClr val="030B39"/>
                </a:solidFill>
                <a:latin typeface="+mn-lt"/>
                <a:ea typeface="Times New Roman" panose="02020603050405020304" pitchFamily="18" charset="0"/>
              </a:rPr>
              <a:t>OPC </a:t>
            </a:r>
            <a:r>
              <a:rPr lang="en-US" sz="2000" dirty="0">
                <a:solidFill>
                  <a:srgbClr val="030B39"/>
                </a:solidFill>
                <a:latin typeface="+mn-lt"/>
                <a:ea typeface="Times New Roman" panose="02020603050405020304" pitchFamily="18" charset="0"/>
              </a:rPr>
              <a:t>will coordinate development of ocean-climate action plan that builds on agency actions and timelines</a:t>
            </a:r>
            <a:endParaRPr lang="en-US" sz="2000" dirty="0">
              <a:solidFill>
                <a:srgbClr val="030B39"/>
              </a:solidFill>
              <a:latin typeface="+mn-lt"/>
              <a:ea typeface="Calibri" panose="020F0502020204030204" pitchFamily="34" charset="0"/>
            </a:endParaRPr>
          </a:p>
          <a:p>
            <a:pPr lvl="0"/>
            <a:r>
              <a:rPr lang="en-US" sz="2000" dirty="0">
                <a:solidFill>
                  <a:srgbClr val="030B39"/>
                </a:solidFill>
                <a:latin typeface="+mn-lt"/>
                <a:ea typeface="Calibri" panose="020F0502020204030204" pitchFamily="34" charset="0"/>
              </a:rPr>
              <a:t> </a:t>
            </a:r>
          </a:p>
          <a:p>
            <a:pPr lvl="0"/>
            <a:r>
              <a:rPr lang="en-US" sz="2000" b="1" u="sng" dirty="0">
                <a:solidFill>
                  <a:srgbClr val="1D3261"/>
                </a:solidFill>
                <a:latin typeface="+mn-lt"/>
                <a:ea typeface="Calibri" panose="020F0502020204030204" pitchFamily="34" charset="0"/>
              </a:rPr>
              <a:t>Applied Ocean  Science and Technology</a:t>
            </a:r>
            <a:endParaRPr lang="en-US" sz="2000" b="1" dirty="0">
              <a:solidFill>
                <a:srgbClr val="1D3261"/>
              </a:solidFill>
              <a:latin typeface="+mn-lt"/>
              <a:ea typeface="Calibri" panose="020F0502020204030204" pitchFamily="34" charset="0"/>
            </a:endParaRPr>
          </a:p>
          <a:p>
            <a:pPr marL="285750" lvl="0" indent="-285750">
              <a:buFont typeface="Wingdings" panose="05000000000000000000" pitchFamily="2" charset="2"/>
              <a:buChar char="v"/>
            </a:pPr>
            <a:r>
              <a:rPr lang="en-US" sz="2000" dirty="0">
                <a:solidFill>
                  <a:srgbClr val="030B39"/>
                </a:solidFill>
                <a:latin typeface="+mn-lt"/>
                <a:ea typeface="Times New Roman" panose="02020603050405020304" pitchFamily="18" charset="0"/>
              </a:rPr>
              <a:t>Focus on “use-inspired” S&amp;T as opportunity to advance regional management (wind/resource interactions, for </a:t>
            </a:r>
            <a:r>
              <a:rPr lang="en-US" sz="2000" dirty="0" smtClean="0">
                <a:solidFill>
                  <a:srgbClr val="030B39"/>
                </a:solidFill>
                <a:latin typeface="+mn-lt"/>
                <a:ea typeface="Times New Roman" panose="02020603050405020304" pitchFamily="18" charset="0"/>
              </a:rPr>
              <a:t>ex)</a:t>
            </a:r>
          </a:p>
          <a:p>
            <a:pPr marL="285750" lvl="0" indent="-285750">
              <a:buFont typeface="Wingdings" panose="05000000000000000000" pitchFamily="2" charset="2"/>
              <a:buChar char="v"/>
            </a:pPr>
            <a:r>
              <a:rPr lang="en-US" sz="2000" dirty="0" smtClean="0">
                <a:solidFill>
                  <a:srgbClr val="030B39"/>
                </a:solidFill>
                <a:latin typeface="+mn-lt"/>
                <a:ea typeface="Times New Roman" panose="02020603050405020304" pitchFamily="18" charset="0"/>
              </a:rPr>
              <a:t>Strong </a:t>
            </a:r>
            <a:r>
              <a:rPr lang="en-US" sz="2000" dirty="0">
                <a:solidFill>
                  <a:srgbClr val="030B39"/>
                </a:solidFill>
                <a:latin typeface="+mn-lt"/>
                <a:ea typeface="Times New Roman" panose="02020603050405020304" pitchFamily="18" charset="0"/>
              </a:rPr>
              <a:t>support for agency engagement and private sector/regional partnerships in National Oceanographic Partnership </a:t>
            </a:r>
            <a:r>
              <a:rPr lang="en-US" sz="2000" dirty="0" smtClean="0">
                <a:solidFill>
                  <a:srgbClr val="030B39"/>
                </a:solidFill>
                <a:latin typeface="+mn-lt"/>
                <a:ea typeface="Times New Roman" panose="02020603050405020304" pitchFamily="18" charset="0"/>
              </a:rPr>
              <a:t>Program</a:t>
            </a:r>
          </a:p>
          <a:p>
            <a:pPr marL="285750" lvl="0" indent="-285750">
              <a:buFont typeface="Wingdings" panose="05000000000000000000" pitchFamily="2" charset="2"/>
              <a:buChar char="v"/>
            </a:pPr>
            <a:r>
              <a:rPr lang="en-US" sz="2000" dirty="0" smtClean="0">
                <a:solidFill>
                  <a:srgbClr val="030B39"/>
                </a:solidFill>
                <a:latin typeface="+mn-lt"/>
                <a:ea typeface="Times New Roman" panose="02020603050405020304" pitchFamily="18" charset="0"/>
              </a:rPr>
              <a:t>Connect </a:t>
            </a:r>
            <a:r>
              <a:rPr lang="en-US" sz="2000" dirty="0">
                <a:solidFill>
                  <a:srgbClr val="030B39"/>
                </a:solidFill>
                <a:latin typeface="+mn-lt"/>
                <a:ea typeface="Times New Roman" panose="02020603050405020304" pitchFamily="18" charset="0"/>
              </a:rPr>
              <a:t>regionally identified needs with agency investment in NOPP projects: focus on communicating regional S&amp;T priorities to OPC </a:t>
            </a:r>
            <a:endParaRPr lang="en-US" sz="2000" dirty="0">
              <a:solidFill>
                <a:srgbClr val="030B39"/>
              </a:solidFill>
              <a:latin typeface="+mn-lt"/>
              <a:ea typeface="Calibri" panose="020F0502020204030204" pitchFamily="34" charset="0"/>
            </a:endParaRPr>
          </a:p>
        </p:txBody>
      </p:sp>
    </p:spTree>
    <p:extLst>
      <p:ext uri="{BB962C8B-B14F-4D97-AF65-F5344CB8AC3E}">
        <p14:creationId xmlns:p14="http://schemas.microsoft.com/office/powerpoint/2010/main" val="8116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body" idx="1"/>
          </p:nvPr>
        </p:nvSpPr>
        <p:spPr>
          <a:xfrm>
            <a:off x="3700" y="1351450"/>
            <a:ext cx="4441500" cy="5076000"/>
          </a:xfrm>
          <a:prstGeom prst="rect">
            <a:avLst/>
          </a:prstGeom>
          <a:noFill/>
          <a:ln>
            <a:noFill/>
          </a:ln>
        </p:spPr>
        <p:txBody>
          <a:bodyPr spcFirstLastPara="1" wrap="square" lIns="0" tIns="0" rIns="0" bIns="0" anchor="t" anchorCtr="0">
            <a:noAutofit/>
          </a:bodyPr>
          <a:lstStyle/>
          <a:p>
            <a:pPr marL="828675" marR="0" lvl="1" indent="-342900" algn="l" rtl="0">
              <a:lnSpc>
                <a:spcPct val="100000"/>
              </a:lnSpc>
              <a:spcBef>
                <a:spcPts val="0"/>
              </a:spcBef>
              <a:spcAft>
                <a:spcPts val="0"/>
              </a:spcAft>
              <a:buClr>
                <a:srgbClr val="000000"/>
              </a:buClr>
              <a:buSzPts val="2000"/>
              <a:buFont typeface="Noto Sans Symbols"/>
              <a:buChar char="❖"/>
            </a:pPr>
            <a:r>
              <a:rPr lang="en-US" sz="2000" b="1" dirty="0">
                <a:solidFill>
                  <a:srgbClr val="1D3261"/>
                </a:solidFill>
                <a:latin typeface="Arial"/>
                <a:ea typeface="Arial"/>
                <a:cs typeface="Arial"/>
                <a:sym typeface="Arial"/>
              </a:rPr>
              <a:t>Attendees are in listen-only mode by default.</a:t>
            </a:r>
            <a:endParaRPr dirty="0"/>
          </a:p>
          <a:p>
            <a:pPr marL="828675" marR="0" lvl="1" indent="-342900" algn="l" rtl="0">
              <a:lnSpc>
                <a:spcPct val="100000"/>
              </a:lnSpc>
              <a:spcBef>
                <a:spcPts val="1200"/>
              </a:spcBef>
              <a:spcAft>
                <a:spcPts val="0"/>
              </a:spcAft>
              <a:buClr>
                <a:srgbClr val="000000"/>
              </a:buClr>
              <a:buSzPts val="2000"/>
              <a:buFont typeface="Noto Sans Symbols"/>
              <a:buChar char="❖"/>
            </a:pPr>
            <a:r>
              <a:rPr lang="en-US" sz="2000" b="1" i="0" u="none" strike="noStrike" cap="none" dirty="0">
                <a:solidFill>
                  <a:srgbClr val="1D3261"/>
                </a:solidFill>
                <a:latin typeface="Arial"/>
                <a:ea typeface="Arial"/>
                <a:cs typeface="Arial"/>
                <a:sym typeface="Arial"/>
              </a:rPr>
              <a:t>You can type questions </a:t>
            </a:r>
            <a:r>
              <a:rPr lang="en-US" sz="2000" b="1" dirty="0">
                <a:solidFill>
                  <a:srgbClr val="1D3261"/>
                </a:solidFill>
                <a:latin typeface="Arial"/>
                <a:ea typeface="Arial"/>
                <a:cs typeface="Arial"/>
                <a:sym typeface="Arial"/>
              </a:rPr>
              <a:t>or </a:t>
            </a:r>
            <a:r>
              <a:rPr lang="en-US" sz="2000" b="1" i="0" u="none" strike="noStrike" cap="none" dirty="0">
                <a:solidFill>
                  <a:srgbClr val="1D3261"/>
                </a:solidFill>
                <a:latin typeface="Arial"/>
                <a:ea typeface="Arial"/>
                <a:cs typeface="Arial"/>
                <a:sym typeface="Arial"/>
              </a:rPr>
              <a:t>comments at any </a:t>
            </a:r>
            <a:r>
              <a:rPr lang="en-US" sz="2000" b="1" dirty="0">
                <a:solidFill>
                  <a:srgbClr val="1D3261"/>
                </a:solidFill>
                <a:latin typeface="Arial"/>
                <a:ea typeface="Arial"/>
                <a:cs typeface="Arial"/>
                <a:sym typeface="Arial"/>
              </a:rPr>
              <a:t>time </a:t>
            </a:r>
            <a:r>
              <a:rPr lang="en-US" sz="2000" b="1" i="0" u="none" strike="noStrike" cap="none" dirty="0">
                <a:solidFill>
                  <a:srgbClr val="1D3261"/>
                </a:solidFill>
                <a:latin typeface="Arial"/>
                <a:ea typeface="Arial"/>
                <a:cs typeface="Arial"/>
                <a:sym typeface="Arial"/>
              </a:rPr>
              <a:t>in the </a:t>
            </a:r>
            <a:r>
              <a:rPr lang="en-US" sz="2000" b="1" i="0" u="none" strike="noStrike" cap="none" dirty="0">
                <a:solidFill>
                  <a:srgbClr val="739BAE"/>
                </a:solidFill>
                <a:latin typeface="Arial"/>
                <a:ea typeface="Arial"/>
                <a:cs typeface="Arial"/>
                <a:sym typeface="Arial"/>
              </a:rPr>
              <a:t>Questions/Chat</a:t>
            </a:r>
            <a:r>
              <a:rPr lang="en-US" sz="2000" b="1" i="0" u="none" strike="noStrike" cap="none" dirty="0">
                <a:solidFill>
                  <a:srgbClr val="1D3261"/>
                </a:solidFill>
                <a:latin typeface="Arial"/>
                <a:ea typeface="Arial"/>
                <a:cs typeface="Arial"/>
                <a:sym typeface="Arial"/>
              </a:rPr>
              <a:t> pane.</a:t>
            </a:r>
            <a:endParaRPr dirty="0"/>
          </a:p>
          <a:p>
            <a:pPr marL="828675" marR="0" lvl="1" indent="-342900" algn="l" rtl="0">
              <a:lnSpc>
                <a:spcPct val="100000"/>
              </a:lnSpc>
              <a:spcBef>
                <a:spcPts val="1200"/>
              </a:spcBef>
              <a:spcAft>
                <a:spcPts val="0"/>
              </a:spcAft>
              <a:buSzPts val="2000"/>
              <a:buFont typeface="Noto Sans Symbols"/>
              <a:buChar char="❖"/>
            </a:pPr>
            <a:r>
              <a:rPr lang="en-US" sz="2000" b="1" dirty="0">
                <a:solidFill>
                  <a:srgbClr val="1D3261"/>
                </a:solidFill>
                <a:latin typeface="Arial"/>
                <a:ea typeface="Arial"/>
                <a:cs typeface="Arial"/>
                <a:sym typeface="Arial"/>
              </a:rPr>
              <a:t>Forum Discussion: </a:t>
            </a:r>
            <a:r>
              <a:rPr lang="en-US" sz="2000" b="1" i="0" u="none" strike="noStrike" cap="none" dirty="0">
                <a:solidFill>
                  <a:srgbClr val="1D3261"/>
                </a:solidFill>
                <a:latin typeface="Arial"/>
                <a:ea typeface="Arial"/>
                <a:cs typeface="Arial"/>
                <a:sym typeface="Arial"/>
              </a:rPr>
              <a:t>To make verbal comments, click the </a:t>
            </a:r>
            <a:r>
              <a:rPr lang="en-US" sz="2000" b="1" i="0" u="none" strike="noStrike" cap="none" dirty="0">
                <a:solidFill>
                  <a:srgbClr val="739BAE"/>
                </a:solidFill>
                <a:latin typeface="Arial"/>
                <a:ea typeface="Arial"/>
                <a:cs typeface="Arial"/>
                <a:sym typeface="Arial"/>
              </a:rPr>
              <a:t>Hand</a:t>
            </a:r>
            <a:r>
              <a:rPr lang="en-US" sz="2000" b="1" i="0" u="none" strike="noStrike" cap="none" dirty="0">
                <a:solidFill>
                  <a:srgbClr val="1D3261"/>
                </a:solidFill>
                <a:latin typeface="Arial"/>
                <a:ea typeface="Arial"/>
                <a:cs typeface="Arial"/>
                <a:sym typeface="Arial"/>
              </a:rPr>
              <a:t> icon to raise your hand. When called on, click the </a:t>
            </a:r>
            <a:r>
              <a:rPr lang="en-US" sz="2000" b="1" i="0" u="none" strike="noStrike" cap="none" dirty="0">
                <a:solidFill>
                  <a:srgbClr val="739BAE"/>
                </a:solidFill>
                <a:latin typeface="Arial"/>
                <a:ea typeface="Arial"/>
                <a:cs typeface="Arial"/>
                <a:sym typeface="Arial"/>
              </a:rPr>
              <a:t>Mic</a:t>
            </a:r>
            <a:r>
              <a:rPr lang="en-US" sz="2000" b="1" i="0" u="none" strike="noStrike" cap="none" dirty="0">
                <a:solidFill>
                  <a:srgbClr val="1D3261"/>
                </a:solidFill>
                <a:latin typeface="Arial"/>
                <a:ea typeface="Arial"/>
                <a:cs typeface="Arial"/>
                <a:sym typeface="Arial"/>
              </a:rPr>
              <a:t> icon to unmute yourself.</a:t>
            </a:r>
            <a:endParaRPr dirty="0"/>
          </a:p>
          <a:p>
            <a:pPr marL="828675" marR="0" lvl="1" indent="-342900" algn="l" rtl="0">
              <a:lnSpc>
                <a:spcPct val="100000"/>
              </a:lnSpc>
              <a:spcBef>
                <a:spcPts val="1200"/>
              </a:spcBef>
              <a:spcAft>
                <a:spcPts val="0"/>
              </a:spcAft>
              <a:buSzPts val="2000"/>
              <a:buFont typeface="Noto Sans Symbols"/>
              <a:buChar char="❖"/>
            </a:pPr>
            <a:r>
              <a:rPr lang="en-US" sz="2000" b="1" dirty="0">
                <a:solidFill>
                  <a:srgbClr val="1D3261"/>
                </a:solidFill>
                <a:latin typeface="Arial"/>
                <a:ea typeface="Arial"/>
                <a:cs typeface="Arial"/>
                <a:sym typeface="Arial"/>
              </a:rPr>
              <a:t>Comments are always welcome via </a:t>
            </a:r>
            <a:r>
              <a:rPr lang="en-US" sz="2000" b="1" dirty="0">
                <a:solidFill>
                  <a:srgbClr val="739BAE"/>
                </a:solidFill>
                <a:latin typeface="Arial"/>
                <a:ea typeface="Arial"/>
                <a:cs typeface="Arial"/>
                <a:sym typeface="Arial"/>
              </a:rPr>
              <a:t>info@midatlanticocean.org.</a:t>
            </a:r>
            <a:endParaRPr sz="2000" b="1" dirty="0">
              <a:solidFill>
                <a:srgbClr val="739BAE"/>
              </a:solidFill>
              <a:latin typeface="Arial"/>
              <a:ea typeface="Arial"/>
              <a:cs typeface="Arial"/>
              <a:sym typeface="Arial"/>
            </a:endParaRPr>
          </a:p>
          <a:p>
            <a:pPr marL="828675" marR="0" lvl="1" indent="-342900" algn="l" rtl="0">
              <a:lnSpc>
                <a:spcPct val="100000"/>
              </a:lnSpc>
              <a:spcBef>
                <a:spcPts val="1200"/>
              </a:spcBef>
              <a:spcAft>
                <a:spcPts val="1200"/>
              </a:spcAft>
              <a:buClr>
                <a:srgbClr val="1D3261"/>
              </a:buClr>
              <a:buSzPts val="2000"/>
              <a:buFont typeface="Arial"/>
              <a:buChar char="❖"/>
            </a:pPr>
            <a:r>
              <a:rPr lang="en-US" sz="2000" b="1" dirty="0">
                <a:solidFill>
                  <a:srgbClr val="1D3261"/>
                </a:solidFill>
                <a:latin typeface="Arial"/>
                <a:ea typeface="Arial"/>
                <a:cs typeface="Arial"/>
                <a:sym typeface="Arial"/>
              </a:rPr>
              <a:t>Session is being recorded.</a:t>
            </a:r>
            <a:endParaRPr sz="2000" b="1" dirty="0">
              <a:solidFill>
                <a:srgbClr val="1D3261"/>
              </a:solidFill>
              <a:latin typeface="Arial"/>
              <a:ea typeface="Arial"/>
              <a:cs typeface="Arial"/>
              <a:sym typeface="Arial"/>
            </a:endParaRPr>
          </a:p>
        </p:txBody>
      </p:sp>
      <p:sp>
        <p:nvSpPr>
          <p:cNvPr id="59" name="Google Shape;59;p9"/>
          <p:cNvSpPr/>
          <p:nvPr/>
        </p:nvSpPr>
        <p:spPr>
          <a:xfrm>
            <a:off x="0" y="-1"/>
            <a:ext cx="9144000" cy="973500"/>
          </a:xfrm>
          <a:prstGeom prst="rect">
            <a:avLst/>
          </a:prstGeom>
          <a:solidFill>
            <a:srgbClr val="1D32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9"/>
          <p:cNvSpPr txBox="1"/>
          <p:nvPr/>
        </p:nvSpPr>
        <p:spPr>
          <a:xfrm>
            <a:off x="190500" y="209056"/>
            <a:ext cx="87630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Instructions for Participants</a:t>
            </a:r>
            <a:endParaRPr sz="3200" b="0" i="0" u="none" strike="noStrike" cap="none">
              <a:solidFill>
                <a:schemeClr val="lt1"/>
              </a:solidFill>
              <a:latin typeface="Georgia"/>
              <a:ea typeface="Georgia"/>
              <a:cs typeface="Georgia"/>
              <a:sym typeface="Georgia"/>
            </a:endParaRPr>
          </a:p>
        </p:txBody>
      </p:sp>
      <p:pic>
        <p:nvPicPr>
          <p:cNvPr id="61" name="Google Shape;61;p9"/>
          <p:cNvPicPr preferRelativeResize="0"/>
          <p:nvPr/>
        </p:nvPicPr>
        <p:blipFill rotWithShape="1">
          <a:blip r:embed="rId3">
            <a:alphaModFix/>
          </a:blip>
          <a:srcRect/>
          <a:stretch/>
        </p:blipFill>
        <p:spPr>
          <a:xfrm>
            <a:off x="6108013" y="1469420"/>
            <a:ext cx="2697012" cy="2959314"/>
          </a:xfrm>
          <a:prstGeom prst="rect">
            <a:avLst/>
          </a:prstGeom>
          <a:noFill/>
          <a:ln>
            <a:noFill/>
          </a:ln>
          <a:effectLst>
            <a:outerShdw blurRad="292100" dist="139700" dir="2700000" algn="tl" rotWithShape="0">
              <a:srgbClr val="333333">
                <a:alpha val="64709"/>
              </a:srgbClr>
            </a:outerShdw>
          </a:effectLst>
        </p:spPr>
      </p:pic>
      <p:cxnSp>
        <p:nvCxnSpPr>
          <p:cNvPr id="62" name="Google Shape;62;p9"/>
          <p:cNvCxnSpPr/>
          <p:nvPr/>
        </p:nvCxnSpPr>
        <p:spPr>
          <a:xfrm rot="10800000">
            <a:off x="5687713" y="1878933"/>
            <a:ext cx="420300" cy="196500"/>
          </a:xfrm>
          <a:prstGeom prst="straightConnector1">
            <a:avLst/>
          </a:prstGeom>
          <a:noFill/>
          <a:ln w="28575" cap="flat" cmpd="sng">
            <a:solidFill>
              <a:srgbClr val="739BAE"/>
            </a:solidFill>
            <a:prstDash val="solid"/>
            <a:round/>
            <a:headEnd type="none" w="sm" len="sm"/>
            <a:tailEnd type="none" w="sm" len="sm"/>
          </a:ln>
        </p:spPr>
      </p:cxnSp>
      <p:cxnSp>
        <p:nvCxnSpPr>
          <p:cNvPr id="63" name="Google Shape;63;p9"/>
          <p:cNvCxnSpPr/>
          <p:nvPr/>
        </p:nvCxnSpPr>
        <p:spPr>
          <a:xfrm rot="10800000">
            <a:off x="5687713" y="2494764"/>
            <a:ext cx="420300" cy="196500"/>
          </a:xfrm>
          <a:prstGeom prst="straightConnector1">
            <a:avLst/>
          </a:prstGeom>
          <a:noFill/>
          <a:ln w="28575" cap="flat" cmpd="sng">
            <a:solidFill>
              <a:srgbClr val="739BAE"/>
            </a:solidFill>
            <a:prstDash val="solid"/>
            <a:round/>
            <a:headEnd type="none" w="sm" len="sm"/>
            <a:tailEnd type="none" w="sm" len="sm"/>
          </a:ln>
        </p:spPr>
      </p:cxnSp>
      <p:sp>
        <p:nvSpPr>
          <p:cNvPr id="64" name="Google Shape;64;p9"/>
          <p:cNvSpPr txBox="1"/>
          <p:nvPr/>
        </p:nvSpPr>
        <p:spPr>
          <a:xfrm>
            <a:off x="5164116" y="1615215"/>
            <a:ext cx="661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739BAE"/>
                </a:solidFill>
                <a:latin typeface="Arial"/>
                <a:ea typeface="Arial"/>
                <a:cs typeface="Arial"/>
                <a:sym typeface="Arial"/>
              </a:rPr>
              <a:t>Mic</a:t>
            </a:r>
            <a:r>
              <a:rPr lang="en-US" sz="1600" b="0" i="0" u="none" strike="noStrike" cap="none">
                <a:solidFill>
                  <a:srgbClr val="739BAE"/>
                </a:solidFill>
                <a:latin typeface="Arial"/>
                <a:ea typeface="Arial"/>
                <a:cs typeface="Arial"/>
                <a:sym typeface="Arial"/>
              </a:rPr>
              <a:t> </a:t>
            </a:r>
            <a:endParaRPr/>
          </a:p>
        </p:txBody>
      </p:sp>
      <p:sp>
        <p:nvSpPr>
          <p:cNvPr id="65" name="Google Shape;65;p9"/>
          <p:cNvSpPr txBox="1"/>
          <p:nvPr/>
        </p:nvSpPr>
        <p:spPr>
          <a:xfrm>
            <a:off x="4983760" y="2258587"/>
            <a:ext cx="775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739BAE"/>
                </a:solidFill>
                <a:latin typeface="Arial"/>
                <a:ea typeface="Arial"/>
                <a:cs typeface="Arial"/>
                <a:sym typeface="Arial"/>
              </a:rPr>
              <a:t>Hand</a:t>
            </a:r>
            <a:r>
              <a:rPr lang="en-US" sz="1600" b="0" i="0" u="none" strike="noStrike" cap="none">
                <a:solidFill>
                  <a:srgbClr val="739BAE"/>
                </a:solidFill>
                <a:latin typeface="Arial"/>
                <a:ea typeface="Arial"/>
                <a:cs typeface="Arial"/>
                <a:sym typeface="Arial"/>
              </a:rPr>
              <a:t> </a:t>
            </a:r>
            <a:endParaRPr/>
          </a:p>
        </p:txBody>
      </p:sp>
      <p:cxnSp>
        <p:nvCxnSpPr>
          <p:cNvPr id="66" name="Google Shape;66;p9"/>
          <p:cNvCxnSpPr/>
          <p:nvPr/>
        </p:nvCxnSpPr>
        <p:spPr>
          <a:xfrm flipH="1">
            <a:off x="5861639" y="3049416"/>
            <a:ext cx="770700" cy="529500"/>
          </a:xfrm>
          <a:prstGeom prst="straightConnector1">
            <a:avLst/>
          </a:prstGeom>
          <a:noFill/>
          <a:ln w="28575" cap="flat" cmpd="sng">
            <a:solidFill>
              <a:srgbClr val="739BAE"/>
            </a:solidFill>
            <a:prstDash val="solid"/>
            <a:round/>
            <a:headEnd type="none" w="sm" len="sm"/>
            <a:tailEnd type="none" w="sm" len="sm"/>
          </a:ln>
        </p:spPr>
      </p:cxnSp>
      <p:sp>
        <p:nvSpPr>
          <p:cNvPr id="67" name="Google Shape;67;p9"/>
          <p:cNvSpPr txBox="1"/>
          <p:nvPr/>
        </p:nvSpPr>
        <p:spPr>
          <a:xfrm>
            <a:off x="4629118" y="3543780"/>
            <a:ext cx="1378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739BAE"/>
                </a:solidFill>
                <a:latin typeface="Arial"/>
                <a:ea typeface="Arial"/>
                <a:cs typeface="Arial"/>
                <a:sym typeface="Arial"/>
              </a:rPr>
              <a:t>Questions/ Chat Pane</a:t>
            </a:r>
            <a:r>
              <a:rPr lang="en-US" sz="1600" b="0" i="0" u="none" strike="noStrike" cap="none">
                <a:solidFill>
                  <a:srgbClr val="739BAE"/>
                </a:solidFill>
                <a:latin typeface="Arial"/>
                <a:ea typeface="Arial"/>
                <a:cs typeface="Arial"/>
                <a:sym typeface="Arial"/>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0" name="Google Shape;210;p25"/>
          <p:cNvSpPr txBox="1"/>
          <p:nvPr/>
        </p:nvSpPr>
        <p:spPr>
          <a:xfrm>
            <a:off x="559148" y="5029694"/>
            <a:ext cx="7754100" cy="9543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Looking Forward:</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2022 Mid-Atlantic Ocean Forum</a:t>
            </a:r>
            <a:endParaRPr sz="3600" b="0" i="0" u="none" strike="noStrike" cap="none">
              <a:solidFill>
                <a:schemeClr val="lt1"/>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6" descr="Screen Clipping"/>
          <p:cNvPicPr preferRelativeResize="0"/>
          <p:nvPr/>
        </p:nvPicPr>
        <p:blipFill rotWithShape="1">
          <a:blip r:embed="rId3">
            <a:alphaModFix/>
          </a:blip>
          <a:srcRect/>
          <a:stretch/>
        </p:blipFill>
        <p:spPr>
          <a:xfrm>
            <a:off x="6027420" y="4716564"/>
            <a:ext cx="2926080" cy="1984121"/>
          </a:xfrm>
          <a:prstGeom prst="rect">
            <a:avLst/>
          </a:prstGeom>
          <a:noFill/>
          <a:ln>
            <a:noFill/>
          </a:ln>
        </p:spPr>
      </p:pic>
      <p:sp>
        <p:nvSpPr>
          <p:cNvPr id="217" name="Google Shape;217;p26"/>
          <p:cNvSpPr txBox="1">
            <a:spLocks noGrp="1"/>
          </p:cNvSpPr>
          <p:nvPr>
            <p:ph type="body" idx="1"/>
          </p:nvPr>
        </p:nvSpPr>
        <p:spPr>
          <a:xfrm>
            <a:off x="438000" y="1531875"/>
            <a:ext cx="4911300" cy="4515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88BA3"/>
              </a:buClr>
              <a:buSzPts val="2400"/>
              <a:buNone/>
            </a:pPr>
            <a:r>
              <a:rPr lang="en-US" sz="2600" b="1" dirty="0">
                <a:solidFill>
                  <a:srgbClr val="325694"/>
                </a:solidFill>
              </a:rPr>
              <a:t>What Aspects of these Topics Would You Like Addressed?</a:t>
            </a:r>
            <a:endParaRPr sz="2600" b="1" dirty="0">
              <a:solidFill>
                <a:srgbClr val="325694"/>
              </a:solidFill>
            </a:endParaRPr>
          </a:p>
          <a:p>
            <a:pPr marL="828675" lvl="1" indent="-368300" algn="l" rtl="0">
              <a:lnSpc>
                <a:spcPct val="100000"/>
              </a:lnSpc>
              <a:spcBef>
                <a:spcPts val="600"/>
              </a:spcBef>
              <a:spcAft>
                <a:spcPts val="0"/>
              </a:spcAft>
              <a:buSzPts val="2400"/>
              <a:buFont typeface="Noto Sans Symbols"/>
              <a:buChar char="❖"/>
            </a:pPr>
            <a:r>
              <a:rPr lang="en-US" sz="2400" b="1" dirty="0">
                <a:solidFill>
                  <a:srgbClr val="030B39"/>
                </a:solidFill>
                <a:latin typeface="Arial"/>
                <a:ea typeface="Arial"/>
                <a:cs typeface="Arial"/>
                <a:sym typeface="Arial"/>
              </a:rPr>
              <a:t>Offshore Wind</a:t>
            </a:r>
            <a:endParaRPr sz="2400" dirty="0"/>
          </a:p>
          <a:p>
            <a:pPr marL="828675" lvl="1" indent="-368300" algn="l" rtl="0">
              <a:lnSpc>
                <a:spcPct val="100000"/>
              </a:lnSpc>
              <a:spcBef>
                <a:spcPts val="600"/>
              </a:spcBef>
              <a:spcAft>
                <a:spcPts val="0"/>
              </a:spcAft>
              <a:buSzPts val="2400"/>
              <a:buFont typeface="Noto Sans Symbols"/>
              <a:buChar char="❖"/>
            </a:pPr>
            <a:r>
              <a:rPr lang="en-US" sz="2400" b="1" dirty="0">
                <a:solidFill>
                  <a:srgbClr val="030B39"/>
                </a:solidFill>
                <a:latin typeface="Arial"/>
                <a:ea typeface="Arial"/>
                <a:cs typeface="Arial"/>
                <a:sym typeface="Arial"/>
              </a:rPr>
              <a:t>Ocean Conservation</a:t>
            </a:r>
            <a:endParaRPr sz="2400" dirty="0"/>
          </a:p>
          <a:p>
            <a:pPr marL="828675" lvl="1" indent="-368300" algn="l" rtl="0">
              <a:lnSpc>
                <a:spcPct val="100000"/>
              </a:lnSpc>
              <a:spcBef>
                <a:spcPts val="600"/>
              </a:spcBef>
              <a:spcAft>
                <a:spcPts val="0"/>
              </a:spcAft>
              <a:buSzPts val="2400"/>
              <a:buFont typeface="Noto Sans Symbols"/>
              <a:buChar char="❖"/>
            </a:pPr>
            <a:r>
              <a:rPr lang="en-US" sz="2400" b="1" dirty="0">
                <a:solidFill>
                  <a:srgbClr val="030B39"/>
                </a:solidFill>
                <a:latin typeface="Arial"/>
                <a:ea typeface="Arial"/>
                <a:cs typeface="Arial"/>
                <a:sym typeface="Arial"/>
              </a:rPr>
              <a:t>Ocean Science, Data and the Mid-Atlantic Portal</a:t>
            </a:r>
            <a:endParaRPr sz="2400" b="1" dirty="0">
              <a:solidFill>
                <a:srgbClr val="030B39"/>
              </a:solidFill>
              <a:latin typeface="Arial"/>
              <a:ea typeface="Arial"/>
              <a:cs typeface="Arial"/>
              <a:sym typeface="Arial"/>
            </a:endParaRPr>
          </a:p>
          <a:p>
            <a:pPr marL="828675" lvl="1" indent="-368300" algn="l" rtl="0">
              <a:lnSpc>
                <a:spcPct val="100000"/>
              </a:lnSpc>
              <a:spcBef>
                <a:spcPts val="600"/>
              </a:spcBef>
              <a:spcAft>
                <a:spcPts val="0"/>
              </a:spcAft>
              <a:buSzPts val="2400"/>
              <a:buFont typeface="Noto Sans Symbols"/>
              <a:buChar char="❖"/>
            </a:pPr>
            <a:r>
              <a:rPr lang="en-US" sz="2400" b="1" dirty="0">
                <a:solidFill>
                  <a:srgbClr val="030B39"/>
                </a:solidFill>
                <a:latin typeface="Arial"/>
                <a:ea typeface="Arial"/>
                <a:cs typeface="Arial"/>
                <a:sym typeface="Arial"/>
              </a:rPr>
              <a:t>DEIJ in the Context of Ocean Planning</a:t>
            </a:r>
            <a:endParaRPr sz="2400" b="1" dirty="0">
              <a:solidFill>
                <a:srgbClr val="030B39"/>
              </a:solidFill>
              <a:latin typeface="Arial"/>
              <a:ea typeface="Arial"/>
              <a:cs typeface="Arial"/>
              <a:sym typeface="Arial"/>
            </a:endParaRPr>
          </a:p>
          <a:p>
            <a:pPr marL="0" lvl="0" indent="0" algn="l" rtl="0">
              <a:lnSpc>
                <a:spcPct val="100000"/>
              </a:lnSpc>
              <a:spcBef>
                <a:spcPts val="600"/>
              </a:spcBef>
              <a:spcAft>
                <a:spcPts val="0"/>
              </a:spcAft>
              <a:buNone/>
            </a:pPr>
            <a:endParaRPr sz="2000" b="1" dirty="0">
              <a:solidFill>
                <a:srgbClr val="030B39"/>
              </a:solidFill>
              <a:latin typeface="Arial"/>
              <a:ea typeface="Arial"/>
              <a:cs typeface="Arial"/>
              <a:sym typeface="Arial"/>
            </a:endParaRPr>
          </a:p>
          <a:p>
            <a:pPr marL="0" marR="0" lvl="0" indent="0" algn="l" rtl="0">
              <a:lnSpc>
                <a:spcPct val="100000"/>
              </a:lnSpc>
              <a:spcBef>
                <a:spcPts val="600"/>
              </a:spcBef>
              <a:spcAft>
                <a:spcPts val="0"/>
              </a:spcAft>
              <a:buClr>
                <a:srgbClr val="588BA3"/>
              </a:buClr>
              <a:buSzPts val="2400"/>
              <a:buNone/>
            </a:pPr>
            <a:r>
              <a:rPr lang="en-US" sz="2600" b="1" dirty="0">
                <a:solidFill>
                  <a:srgbClr val="325694"/>
                </a:solidFill>
              </a:rPr>
              <a:t>Event F</a:t>
            </a:r>
            <a:r>
              <a:rPr lang="en-US" sz="2600" b="1" i="0" u="none" strike="noStrike" dirty="0">
                <a:solidFill>
                  <a:srgbClr val="325694"/>
                </a:solidFill>
              </a:rPr>
              <a:t>ormat</a:t>
            </a:r>
            <a:endParaRPr sz="2600" b="1" dirty="0">
              <a:solidFill>
                <a:srgbClr val="325694"/>
              </a:solidFill>
            </a:endParaRPr>
          </a:p>
          <a:p>
            <a:pPr marL="828675" marR="0" lvl="1" indent="-342900" algn="l" rtl="0">
              <a:lnSpc>
                <a:spcPct val="100000"/>
              </a:lnSpc>
              <a:spcBef>
                <a:spcPts val="600"/>
              </a:spcBef>
              <a:spcAft>
                <a:spcPts val="0"/>
              </a:spcAft>
              <a:buSzPts val="2000"/>
              <a:buFont typeface="Noto Sans Symbols"/>
              <a:buChar char="❖"/>
            </a:pPr>
            <a:r>
              <a:rPr lang="en-US" sz="2400" b="1" dirty="0">
                <a:solidFill>
                  <a:srgbClr val="030B39"/>
                </a:solidFill>
                <a:latin typeface="Arial"/>
                <a:ea typeface="Arial"/>
                <a:cs typeface="Arial"/>
                <a:sym typeface="Arial"/>
              </a:rPr>
              <a:t>Virtual or In Person?</a:t>
            </a:r>
            <a:endParaRPr sz="2000" b="1" dirty="0">
              <a:solidFill>
                <a:srgbClr val="030B39"/>
              </a:solidFill>
            </a:endParaRPr>
          </a:p>
        </p:txBody>
      </p:sp>
      <p:sp>
        <p:nvSpPr>
          <p:cNvPr id="218" name="Google Shape;218;p26"/>
          <p:cNvSpPr/>
          <p:nvPr/>
        </p:nvSpPr>
        <p:spPr>
          <a:xfrm>
            <a:off x="0" y="-1"/>
            <a:ext cx="9144000" cy="973395"/>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6"/>
          <p:cNvSpPr txBox="1"/>
          <p:nvPr/>
        </p:nvSpPr>
        <p:spPr>
          <a:xfrm>
            <a:off x="190500" y="209056"/>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Mid-Atlantic Ocean Forum</a:t>
            </a:r>
            <a:endParaRPr sz="3200" b="0" i="0" u="none" strike="noStrike" cap="none">
              <a:solidFill>
                <a:schemeClr val="lt1"/>
              </a:solidFill>
              <a:latin typeface="Georgia"/>
              <a:ea typeface="Georgia"/>
              <a:cs typeface="Georgia"/>
              <a:sym typeface="Georgia"/>
            </a:endParaRPr>
          </a:p>
        </p:txBody>
      </p:sp>
      <p:pic>
        <p:nvPicPr>
          <p:cNvPr id="220" name="Google Shape;220;p26"/>
          <p:cNvPicPr preferRelativeResize="0"/>
          <p:nvPr/>
        </p:nvPicPr>
        <p:blipFill rotWithShape="1">
          <a:blip r:embed="rId4">
            <a:alphaModFix/>
          </a:blip>
          <a:srcRect/>
          <a:stretch/>
        </p:blipFill>
        <p:spPr>
          <a:xfrm>
            <a:off x="6301842" y="1077139"/>
            <a:ext cx="2651555" cy="1767840"/>
          </a:xfrm>
          <a:prstGeom prst="rect">
            <a:avLst/>
          </a:prstGeom>
          <a:noFill/>
          <a:ln>
            <a:noFill/>
          </a:ln>
          <a:effectLst>
            <a:outerShdw blurRad="292100" dist="139700" dir="2700000" algn="tl" rotWithShape="0">
              <a:srgbClr val="333333">
                <a:alpha val="64705"/>
              </a:srgbClr>
            </a:outerShdw>
          </a:effectLst>
        </p:spPr>
      </p:pic>
      <p:pic>
        <p:nvPicPr>
          <p:cNvPr id="221" name="Google Shape;221;p26"/>
          <p:cNvPicPr preferRelativeResize="0"/>
          <p:nvPr/>
        </p:nvPicPr>
        <p:blipFill rotWithShape="1">
          <a:blip r:embed="rId5">
            <a:alphaModFix/>
          </a:blip>
          <a:srcRect/>
          <a:stretch/>
        </p:blipFill>
        <p:spPr>
          <a:xfrm>
            <a:off x="5632500" y="2665416"/>
            <a:ext cx="2926080" cy="1804285"/>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7" name="Google Shape;227;p27"/>
          <p:cNvSpPr txBox="1"/>
          <p:nvPr/>
        </p:nvSpPr>
        <p:spPr>
          <a:xfrm>
            <a:off x="0" y="2486347"/>
            <a:ext cx="9144000" cy="829638"/>
          </a:xfrm>
          <a:prstGeom prst="rect">
            <a:avLst/>
          </a:prstGeom>
          <a:solidFill>
            <a:srgbClr val="030B39">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Open Comments and Next Steps</a:t>
            </a:r>
            <a:endParaRPr sz="3600" b="0" i="0" u="none" strike="noStrike" cap="none">
              <a:solidFill>
                <a:schemeClr val="lt1"/>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8"/>
          <p:cNvPicPr preferRelativeResize="0"/>
          <p:nvPr/>
        </p:nvPicPr>
        <p:blipFill rotWithShape="1">
          <a:blip r:embed="rId3">
            <a:alphaModFix/>
          </a:blip>
          <a:srcRect/>
          <a:stretch/>
        </p:blipFill>
        <p:spPr>
          <a:xfrm>
            <a:off x="0" y="-1"/>
            <a:ext cx="9144000" cy="6858000"/>
          </a:xfrm>
          <a:prstGeom prst="rect">
            <a:avLst/>
          </a:prstGeom>
          <a:noFill/>
          <a:ln>
            <a:noFill/>
          </a:ln>
        </p:spPr>
      </p:pic>
      <p:pic>
        <p:nvPicPr>
          <p:cNvPr id="233" name="Google Shape;233;p28" descr="Text&#10;&#10;Description automatically generated"/>
          <p:cNvPicPr preferRelativeResize="0"/>
          <p:nvPr/>
        </p:nvPicPr>
        <p:blipFill rotWithShape="1">
          <a:blip r:embed="rId4">
            <a:alphaModFix/>
          </a:blip>
          <a:srcRect/>
          <a:stretch/>
        </p:blipFill>
        <p:spPr>
          <a:xfrm>
            <a:off x="363560" y="164618"/>
            <a:ext cx="2456278" cy="1280160"/>
          </a:xfrm>
          <a:prstGeom prst="rect">
            <a:avLst/>
          </a:prstGeom>
          <a:noFill/>
          <a:ln>
            <a:noFill/>
          </a:ln>
        </p:spPr>
      </p:pic>
      <p:pic>
        <p:nvPicPr>
          <p:cNvPr id="234" name="Google Shape;234;p28"/>
          <p:cNvPicPr preferRelativeResize="0"/>
          <p:nvPr/>
        </p:nvPicPr>
        <p:blipFill rotWithShape="1">
          <a:blip r:embed="rId5">
            <a:alphaModFix/>
          </a:blip>
          <a:srcRect/>
          <a:stretch/>
        </p:blipFill>
        <p:spPr>
          <a:xfrm>
            <a:off x="6544551" y="210286"/>
            <a:ext cx="2377646" cy="1188823"/>
          </a:xfrm>
          <a:prstGeom prst="rect">
            <a:avLst/>
          </a:prstGeom>
          <a:noFill/>
          <a:ln>
            <a:noFill/>
          </a:ln>
        </p:spPr>
      </p:pic>
      <p:sp>
        <p:nvSpPr>
          <p:cNvPr id="235" name="Google Shape;235;p28"/>
          <p:cNvSpPr txBox="1"/>
          <p:nvPr/>
        </p:nvSpPr>
        <p:spPr>
          <a:xfrm>
            <a:off x="2002563" y="2412465"/>
            <a:ext cx="51677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a:solidFill>
                  <a:srgbClr val="152F60"/>
                </a:solidFill>
                <a:latin typeface="Georgia"/>
                <a:ea typeface="Georgia"/>
                <a:cs typeface="Georgia"/>
                <a:sym typeface="Georgia"/>
              </a:rPr>
              <a:t>Thank You</a:t>
            </a:r>
            <a:endParaRPr sz="3600" b="0" i="0" u="none" strike="noStrike" cap="none">
              <a:solidFill>
                <a:srgbClr val="152F60"/>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3519948" y="270785"/>
            <a:ext cx="5319252" cy="566822"/>
          </a:xfrm>
          <a:prstGeom prst="rect">
            <a:avLst/>
          </a:prstGeom>
          <a:noFill/>
          <a:ln>
            <a:noFill/>
          </a:ln>
        </p:spPr>
        <p:txBody>
          <a:bodyPr spcFirstLastPara="1" wrap="square" lIns="0" tIns="12700" rIns="0" bIns="0" anchor="t" anchorCtr="0">
            <a:noAutofit/>
          </a:bodyPr>
          <a:lstStyle/>
          <a:p>
            <a:pPr marL="12700" marR="5080" lvl="0" indent="0" algn="ctr" rtl="0">
              <a:lnSpc>
                <a:spcPct val="100000"/>
              </a:lnSpc>
              <a:spcBef>
                <a:spcPts val="0"/>
              </a:spcBef>
              <a:spcAft>
                <a:spcPts val="0"/>
              </a:spcAft>
              <a:buSzPts val="1400"/>
              <a:buNone/>
            </a:pPr>
            <a:r>
              <a:rPr lang="en-US" sz="3200" b="0" i="0" u="none" strike="noStrike" cap="none">
                <a:solidFill>
                  <a:srgbClr val="325694"/>
                </a:solidFill>
                <a:latin typeface="Georgia"/>
                <a:ea typeface="Georgia"/>
                <a:cs typeface="Georgia"/>
                <a:sym typeface="Georgia"/>
              </a:rPr>
              <a:t>Meeting Objectives</a:t>
            </a:r>
            <a:endParaRPr sz="3200" b="0" i="0" u="none" strike="noStrike" cap="none">
              <a:solidFill>
                <a:srgbClr val="325694"/>
              </a:solidFill>
              <a:latin typeface="Georgia"/>
              <a:ea typeface="Georgia"/>
              <a:cs typeface="Georgia"/>
              <a:sym typeface="Georgia"/>
            </a:endParaRPr>
          </a:p>
        </p:txBody>
      </p:sp>
      <p:sp>
        <p:nvSpPr>
          <p:cNvPr id="73" name="Google Shape;73;p10"/>
          <p:cNvSpPr txBox="1">
            <a:spLocks noGrp="1"/>
          </p:cNvSpPr>
          <p:nvPr>
            <p:ph type="ftr" idx="11"/>
          </p:nvPr>
        </p:nvSpPr>
        <p:spPr>
          <a:xfrm>
            <a:off x="5799835" y="6458946"/>
            <a:ext cx="2472054" cy="167004"/>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SzPts val="1400"/>
              <a:buNone/>
            </a:pPr>
            <a:r>
              <a:rPr lang="en-US" sz="1000" b="0" i="0">
                <a:solidFill>
                  <a:srgbClr val="FFFFFF"/>
                </a:solidFill>
                <a:latin typeface="Arial"/>
                <a:ea typeface="Arial"/>
                <a:cs typeface="Arial"/>
                <a:sym typeface="Arial"/>
              </a:rPr>
              <a:t>Mid-Atlantic Regional Ocean Action Plan	|</a:t>
            </a:r>
            <a:endParaRPr/>
          </a:p>
        </p:txBody>
      </p:sp>
      <p:sp>
        <p:nvSpPr>
          <p:cNvPr id="74" name="Google Shape;74;p10"/>
          <p:cNvSpPr txBox="1">
            <a:spLocks noGrp="1"/>
          </p:cNvSpPr>
          <p:nvPr>
            <p:ph type="sldNum" idx="12"/>
          </p:nvPr>
        </p:nvSpPr>
        <p:spPr>
          <a:xfrm>
            <a:off x="8415133" y="6458946"/>
            <a:ext cx="191134" cy="2876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SzPts val="1000"/>
              <a:buNone/>
            </a:pPr>
            <a:fld id="{00000000-1234-1234-1234-123412341234}" type="slidenum">
              <a:rPr lang="en-US" sz="1000" b="0" i="0">
                <a:solidFill>
                  <a:srgbClr val="FFFFFF"/>
                </a:solidFill>
                <a:latin typeface="Arial"/>
                <a:ea typeface="Arial"/>
                <a:cs typeface="Arial"/>
                <a:sym typeface="Arial"/>
              </a:rPr>
              <a:t>3</a:t>
            </a:fld>
            <a:endParaRPr sz="1000" b="0" i="0">
              <a:solidFill>
                <a:srgbClr val="FFFFFF"/>
              </a:solidFill>
              <a:latin typeface="Arial"/>
              <a:ea typeface="Arial"/>
              <a:cs typeface="Arial"/>
              <a:sym typeface="Arial"/>
            </a:endParaRPr>
          </a:p>
        </p:txBody>
      </p:sp>
      <p:sp>
        <p:nvSpPr>
          <p:cNvPr id="75" name="Google Shape;75;p10"/>
          <p:cNvSpPr txBox="1"/>
          <p:nvPr/>
        </p:nvSpPr>
        <p:spPr>
          <a:xfrm>
            <a:off x="3657600" y="1081372"/>
            <a:ext cx="5181600" cy="537757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Noto Sans Symbols"/>
              <a:buChar char="❖"/>
            </a:pPr>
            <a:r>
              <a:rPr lang="en-US" sz="2400" b="1" i="0" u="none" strike="noStrike" cap="none">
                <a:solidFill>
                  <a:srgbClr val="030B39"/>
                </a:solidFill>
                <a:latin typeface="Arial"/>
                <a:ea typeface="Arial"/>
                <a:cs typeface="Arial"/>
                <a:sym typeface="Arial"/>
              </a:rPr>
              <a:t>Provide an update on MACO’s activities and plans.</a:t>
            </a:r>
            <a:endParaRPr/>
          </a:p>
          <a:p>
            <a:pPr marL="342900" marR="0" lvl="0" indent="-342900" algn="l" rtl="0">
              <a:lnSpc>
                <a:spcPct val="100000"/>
              </a:lnSpc>
              <a:spcBef>
                <a:spcPts val="1200"/>
              </a:spcBef>
              <a:spcAft>
                <a:spcPts val="0"/>
              </a:spcAft>
              <a:buClr>
                <a:srgbClr val="000000"/>
              </a:buClr>
              <a:buSzPts val="2200"/>
              <a:buFont typeface="Noto Sans Symbols"/>
              <a:buChar char="❖"/>
            </a:pPr>
            <a:r>
              <a:rPr lang="en-US" sz="2400" b="1" i="0" u="none" strike="noStrike" cap="none">
                <a:solidFill>
                  <a:srgbClr val="030B39"/>
                </a:solidFill>
                <a:latin typeface="Arial"/>
                <a:ea typeface="Arial"/>
                <a:cs typeface="Arial"/>
                <a:sym typeface="Arial"/>
              </a:rPr>
              <a:t>Introduce future opportunities for engagement around ocean justice in MACO’s work.</a:t>
            </a:r>
            <a:endParaRPr/>
          </a:p>
          <a:p>
            <a:pPr marL="342900" marR="0" lvl="0" indent="-342900" algn="l" rtl="0">
              <a:lnSpc>
                <a:spcPct val="100000"/>
              </a:lnSpc>
              <a:spcBef>
                <a:spcPts val="1200"/>
              </a:spcBef>
              <a:spcAft>
                <a:spcPts val="0"/>
              </a:spcAft>
              <a:buClr>
                <a:srgbClr val="000000"/>
              </a:buClr>
              <a:buSzPts val="2200"/>
              <a:buFont typeface="Noto Sans Symbols"/>
              <a:buChar char="❖"/>
            </a:pPr>
            <a:r>
              <a:rPr lang="en-US" sz="2400" b="1" i="0" u="none" strike="noStrike" cap="none">
                <a:solidFill>
                  <a:srgbClr val="030B39"/>
                </a:solidFill>
                <a:latin typeface="Arial"/>
                <a:ea typeface="Arial"/>
                <a:cs typeface="Arial"/>
                <a:sym typeface="Arial"/>
              </a:rPr>
              <a:t>Provide updates on the White House Ocean Policy Committee and administration executive order activity.</a:t>
            </a:r>
            <a:endParaRPr/>
          </a:p>
          <a:p>
            <a:pPr marL="342900" marR="0" lvl="0" indent="-342900" algn="l" rtl="0">
              <a:lnSpc>
                <a:spcPct val="100000"/>
              </a:lnSpc>
              <a:spcBef>
                <a:spcPts val="1200"/>
              </a:spcBef>
              <a:spcAft>
                <a:spcPts val="1200"/>
              </a:spcAft>
              <a:buClr>
                <a:srgbClr val="000000"/>
              </a:buClr>
              <a:buSzPts val="2200"/>
              <a:buFont typeface="Noto Sans Symbols"/>
              <a:buChar char="❖"/>
            </a:pPr>
            <a:r>
              <a:rPr lang="en-US" sz="2400" b="1" i="0" u="none" strike="noStrike" cap="none">
                <a:solidFill>
                  <a:srgbClr val="030B39"/>
                </a:solidFill>
                <a:latin typeface="Arial"/>
                <a:ea typeface="Arial"/>
                <a:cs typeface="Arial"/>
                <a:sym typeface="Arial"/>
              </a:rPr>
              <a:t>Obtain feedback on MACO priorities for 2022 and 2022 Ocean Forum topics and logistics.</a:t>
            </a:r>
            <a:endParaRPr/>
          </a:p>
        </p:txBody>
      </p:sp>
      <p:pic>
        <p:nvPicPr>
          <p:cNvPr id="76" name="Google Shape;76;p10" descr="A large ship in the middle of a body of water&#10;&#10;Description automatically generated"/>
          <p:cNvPicPr preferRelativeResize="0"/>
          <p:nvPr/>
        </p:nvPicPr>
        <p:blipFill rotWithShape="1">
          <a:blip r:embed="rId3">
            <a:alphaModFix/>
          </a:blip>
          <a:srcRect/>
          <a:stretch/>
        </p:blipFill>
        <p:spPr>
          <a:xfrm>
            <a:off x="-5" y="-1"/>
            <a:ext cx="3456499"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1"/>
          <p:cNvPicPr preferRelativeResize="0"/>
          <p:nvPr/>
        </p:nvPicPr>
        <p:blipFill rotWithShape="1">
          <a:blip r:embed="rId3">
            <a:alphaModFix/>
          </a:blip>
          <a:srcRect/>
          <a:stretch/>
        </p:blipFill>
        <p:spPr>
          <a:xfrm>
            <a:off x="0" y="0"/>
            <a:ext cx="9163049" cy="6858000"/>
          </a:xfrm>
          <a:prstGeom prst="rect">
            <a:avLst/>
          </a:prstGeom>
          <a:noFill/>
          <a:ln>
            <a:noFill/>
          </a:ln>
        </p:spPr>
      </p:pic>
      <p:sp>
        <p:nvSpPr>
          <p:cNvPr id="82" name="Google Shape;82;p11"/>
          <p:cNvSpPr txBox="1"/>
          <p:nvPr/>
        </p:nvSpPr>
        <p:spPr>
          <a:xfrm>
            <a:off x="0" y="252767"/>
            <a:ext cx="9163049" cy="887969"/>
          </a:xfrm>
          <a:prstGeom prst="rect">
            <a:avLst/>
          </a:prstGeom>
          <a:solidFill>
            <a:srgbClr val="030B39">
              <a:alpha val="6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Georgia"/>
                <a:ea typeface="Georgia"/>
                <a:cs typeface="Georgia"/>
                <a:sym typeface="Georgia"/>
              </a:rPr>
              <a:t>Looking Back on 2021</a:t>
            </a:r>
            <a:endParaRPr sz="3600" b="0" i="0" u="none" strike="noStrike" cap="none">
              <a:solidFill>
                <a:schemeClr val="lt1"/>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body" idx="1"/>
          </p:nvPr>
        </p:nvSpPr>
        <p:spPr>
          <a:xfrm>
            <a:off x="306598" y="1561993"/>
            <a:ext cx="3865829" cy="307817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595958"/>
              </a:buClr>
              <a:buSzPts val="2405"/>
              <a:buNone/>
            </a:pPr>
            <a:r>
              <a:rPr lang="en-US" sz="2800" b="1">
                <a:solidFill>
                  <a:srgbClr val="030B39"/>
                </a:solidFill>
              </a:rPr>
              <a:t>For session videos and day-by-day summaries of the Forum proceedings, visit: </a:t>
            </a:r>
            <a:endParaRPr/>
          </a:p>
          <a:p>
            <a:pPr marL="0" lvl="0" indent="0" algn="l" rtl="0">
              <a:lnSpc>
                <a:spcPct val="100000"/>
              </a:lnSpc>
              <a:spcBef>
                <a:spcPts val="1800"/>
              </a:spcBef>
              <a:spcAft>
                <a:spcPts val="0"/>
              </a:spcAft>
              <a:buClr>
                <a:srgbClr val="595958"/>
              </a:buClr>
              <a:buSzPts val="2405"/>
              <a:buNone/>
            </a:pPr>
            <a:r>
              <a:rPr lang="en-US" sz="2800" b="1">
                <a:solidFill>
                  <a:srgbClr val="92C6E0"/>
                </a:solidFill>
              </a:rPr>
              <a:t>midatlanticocean.org/ mid-atlantic-ocean-forum/2021-forum/</a:t>
            </a:r>
            <a:endParaRPr sz="2800" b="0" i="0" u="none" strike="noStrike" cap="none">
              <a:solidFill>
                <a:srgbClr val="595958"/>
              </a:solidFill>
            </a:endParaRPr>
          </a:p>
          <a:p>
            <a:pPr marL="0" marR="0" lvl="0" indent="0" algn="l" rtl="0">
              <a:lnSpc>
                <a:spcPct val="80000"/>
              </a:lnSpc>
              <a:spcBef>
                <a:spcPts val="1800"/>
              </a:spcBef>
              <a:spcAft>
                <a:spcPts val="0"/>
              </a:spcAft>
              <a:buClr>
                <a:srgbClr val="595958"/>
              </a:buClr>
              <a:buSzPts val="1480"/>
              <a:buFont typeface="Arial"/>
              <a:buNone/>
            </a:pPr>
            <a:endParaRPr sz="1480" b="0" i="0" u="none" strike="noStrike" cap="none">
              <a:solidFill>
                <a:srgbClr val="595958"/>
              </a:solidFill>
              <a:latin typeface="Arial"/>
              <a:ea typeface="Arial"/>
              <a:cs typeface="Arial"/>
              <a:sym typeface="Arial"/>
            </a:endParaRPr>
          </a:p>
        </p:txBody>
      </p:sp>
      <p:sp>
        <p:nvSpPr>
          <p:cNvPr id="89" name="Google Shape;89;p12"/>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90" name="Google Shape;90;p12"/>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2021 Mid-Atlantic Ocean Forum</a:t>
            </a:r>
            <a:endParaRPr sz="3200" b="0" i="0" u="none" strike="noStrike" cap="none">
              <a:solidFill>
                <a:schemeClr val="lt1"/>
              </a:solidFill>
              <a:latin typeface="Georgia"/>
              <a:ea typeface="Georgia"/>
              <a:cs typeface="Georgia"/>
              <a:sym typeface="Georgia"/>
            </a:endParaRPr>
          </a:p>
        </p:txBody>
      </p:sp>
      <p:pic>
        <p:nvPicPr>
          <p:cNvPr id="91" name="Google Shape;91;p12"/>
          <p:cNvPicPr preferRelativeResize="0"/>
          <p:nvPr/>
        </p:nvPicPr>
        <p:blipFill rotWithShape="1">
          <a:blip r:embed="rId3">
            <a:alphaModFix/>
          </a:blip>
          <a:srcRect/>
          <a:stretch/>
        </p:blipFill>
        <p:spPr>
          <a:xfrm>
            <a:off x="5600396" y="1152955"/>
            <a:ext cx="3200400" cy="1892648"/>
          </a:xfrm>
          <a:prstGeom prst="rect">
            <a:avLst/>
          </a:prstGeom>
          <a:noFill/>
          <a:ln>
            <a:noFill/>
          </a:ln>
          <a:effectLst>
            <a:outerShdw blurRad="292100" dist="139700" dir="2700000" algn="tl" rotWithShape="0">
              <a:srgbClr val="333333">
                <a:alpha val="64705"/>
              </a:srgbClr>
            </a:outerShdw>
          </a:effectLst>
        </p:spPr>
      </p:pic>
      <p:pic>
        <p:nvPicPr>
          <p:cNvPr id="92" name="Google Shape;92;p12"/>
          <p:cNvPicPr preferRelativeResize="0"/>
          <p:nvPr/>
        </p:nvPicPr>
        <p:blipFill rotWithShape="1">
          <a:blip r:embed="rId4">
            <a:alphaModFix/>
          </a:blip>
          <a:srcRect/>
          <a:stretch/>
        </p:blipFill>
        <p:spPr>
          <a:xfrm>
            <a:off x="4481465" y="2841663"/>
            <a:ext cx="3200400" cy="1798508"/>
          </a:xfrm>
          <a:prstGeom prst="rect">
            <a:avLst/>
          </a:prstGeom>
          <a:noFill/>
          <a:ln>
            <a:noFill/>
          </a:ln>
          <a:effectLst>
            <a:outerShdw blurRad="292100" dist="139700" dir="2700000" algn="tl" rotWithShape="0">
              <a:srgbClr val="333333">
                <a:alpha val="64705"/>
              </a:srgbClr>
            </a:outerShdw>
          </a:effectLst>
        </p:spPr>
      </p:pic>
      <p:pic>
        <p:nvPicPr>
          <p:cNvPr id="93" name="Google Shape;93;p12"/>
          <p:cNvPicPr preferRelativeResize="0"/>
          <p:nvPr/>
        </p:nvPicPr>
        <p:blipFill rotWithShape="1">
          <a:blip r:embed="rId5">
            <a:alphaModFix/>
          </a:blip>
          <a:srcRect/>
          <a:stretch/>
        </p:blipFill>
        <p:spPr>
          <a:xfrm>
            <a:off x="5753100" y="4406995"/>
            <a:ext cx="3200400" cy="1672495"/>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3"/>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00" name="Google Shape;100;p13"/>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Looking Back: Ocean Data Portal</a:t>
            </a:r>
            <a:endParaRPr sz="3200" b="0" i="0" u="none" strike="noStrike" cap="none">
              <a:solidFill>
                <a:schemeClr val="lt1"/>
              </a:solidFill>
              <a:latin typeface="Georgia"/>
              <a:ea typeface="Georgia"/>
              <a:cs typeface="Georgia"/>
              <a:sym typeface="Georgia"/>
            </a:endParaRPr>
          </a:p>
        </p:txBody>
      </p:sp>
      <p:sp>
        <p:nvSpPr>
          <p:cNvPr id="101" name="Google Shape;101;p13"/>
          <p:cNvSpPr txBox="1"/>
          <p:nvPr/>
        </p:nvSpPr>
        <p:spPr>
          <a:xfrm>
            <a:off x="389106" y="2053653"/>
            <a:ext cx="4562272" cy="355481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Maritime: Port Access Route Studies, 2020 vessel traffic </a:t>
            </a:r>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Marine Life: Updated fish species and group distributions,               black-capped petrel movements </a:t>
            </a:r>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MARACOOS monthly average sea bottom temperatures</a:t>
            </a:r>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Tool Enhancements: Private Groups, expanded Drawings tool</a:t>
            </a:r>
            <a:endParaRPr sz="2000" b="0" i="0" u="none" strike="noStrike" cap="none">
              <a:solidFill>
                <a:srgbClr val="030B39"/>
              </a:solidFill>
              <a:latin typeface="Arial"/>
              <a:ea typeface="Arial"/>
              <a:cs typeface="Arial"/>
              <a:sym typeface="Arial"/>
            </a:endParaRPr>
          </a:p>
        </p:txBody>
      </p:sp>
      <p:sp>
        <p:nvSpPr>
          <p:cNvPr id="102" name="Google Shape;102;p13"/>
          <p:cNvSpPr txBox="1"/>
          <p:nvPr/>
        </p:nvSpPr>
        <p:spPr>
          <a:xfrm>
            <a:off x="389106" y="1152955"/>
            <a:ext cx="45622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92C6E0"/>
                </a:solidFill>
                <a:latin typeface="Arial"/>
                <a:ea typeface="Arial"/>
                <a:cs typeface="Arial"/>
                <a:sym typeface="Arial"/>
              </a:rPr>
              <a:t>For more updates: portal.midatlanticocean.org/news</a:t>
            </a:r>
            <a:endParaRPr/>
          </a:p>
        </p:txBody>
      </p:sp>
      <p:pic>
        <p:nvPicPr>
          <p:cNvPr id="103" name="Google Shape;103;p13" descr="Map&#10;&#10;Description automatically generated"/>
          <p:cNvPicPr preferRelativeResize="0"/>
          <p:nvPr/>
        </p:nvPicPr>
        <p:blipFill rotWithShape="1">
          <a:blip r:embed="rId3">
            <a:alphaModFix/>
          </a:blip>
          <a:srcRect/>
          <a:stretch/>
        </p:blipFill>
        <p:spPr>
          <a:xfrm>
            <a:off x="5486400" y="963561"/>
            <a:ext cx="3657600" cy="2108836"/>
          </a:xfrm>
          <a:prstGeom prst="rect">
            <a:avLst/>
          </a:prstGeom>
          <a:noFill/>
          <a:ln>
            <a:noFill/>
          </a:ln>
        </p:spPr>
      </p:pic>
      <p:pic>
        <p:nvPicPr>
          <p:cNvPr id="104" name="Google Shape;104;p13"/>
          <p:cNvPicPr preferRelativeResize="0"/>
          <p:nvPr/>
        </p:nvPicPr>
        <p:blipFill rotWithShape="1">
          <a:blip r:embed="rId4">
            <a:alphaModFix/>
          </a:blip>
          <a:srcRect/>
          <a:stretch/>
        </p:blipFill>
        <p:spPr>
          <a:xfrm>
            <a:off x="5486400" y="2929522"/>
            <a:ext cx="3657600" cy="1803082"/>
          </a:xfrm>
          <a:prstGeom prst="rect">
            <a:avLst/>
          </a:prstGeom>
          <a:noFill/>
          <a:ln>
            <a:noFill/>
          </a:ln>
        </p:spPr>
      </p:pic>
      <p:pic>
        <p:nvPicPr>
          <p:cNvPr id="105" name="Google Shape;105;p13"/>
          <p:cNvPicPr preferRelativeResize="0"/>
          <p:nvPr/>
        </p:nvPicPr>
        <p:blipFill rotWithShape="1">
          <a:blip r:embed="rId5">
            <a:alphaModFix/>
          </a:blip>
          <a:srcRect/>
          <a:stretch/>
        </p:blipFill>
        <p:spPr>
          <a:xfrm>
            <a:off x="5486400" y="4734413"/>
            <a:ext cx="3657600" cy="21235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4"/>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12" name="Google Shape;112;p14"/>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Looking Ahead: Portal 2022 Work Plan</a:t>
            </a:r>
            <a:endParaRPr sz="3200" b="0" i="0" u="none" strike="noStrike" cap="none">
              <a:solidFill>
                <a:schemeClr val="lt1"/>
              </a:solidFill>
              <a:latin typeface="Georgia"/>
              <a:ea typeface="Georgia"/>
              <a:cs typeface="Georgia"/>
              <a:sym typeface="Georgia"/>
            </a:endParaRPr>
          </a:p>
        </p:txBody>
      </p:sp>
      <p:sp>
        <p:nvSpPr>
          <p:cNvPr id="113" name="Google Shape;113;p14"/>
          <p:cNvSpPr txBox="1"/>
          <p:nvPr/>
        </p:nvSpPr>
        <p:spPr>
          <a:xfrm>
            <a:off x="379581" y="1560594"/>
            <a:ext cx="4562272" cy="47089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Marine Life: MDAT right whale model updates, fish species and group maps 1980-2010, marine mammal strandings, research via RWSE</a:t>
            </a:r>
            <a:endParaRPr sz="2000" b="1" i="0" u="none" strike="noStrike" cap="none">
              <a:solidFill>
                <a:srgbClr val="030B39"/>
              </a:solidFill>
              <a:latin typeface="Arial"/>
              <a:ea typeface="Arial"/>
              <a:cs typeface="Arial"/>
              <a:sym typeface="Arial"/>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Offshore wind updates</a:t>
            </a:r>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Other proposed offshore projects and agency actions</a:t>
            </a:r>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Fisheries data updates</a:t>
            </a:r>
            <a:endParaRPr/>
          </a:p>
          <a:p>
            <a:pPr marL="342900" marR="0" lvl="0" indent="-342900" algn="l" rtl="0">
              <a:lnSpc>
                <a:spcPct val="100000"/>
              </a:lnSpc>
              <a:spcBef>
                <a:spcPts val="1800"/>
              </a:spcBef>
              <a:spcAft>
                <a:spcPts val="0"/>
              </a:spcAft>
              <a:buClr>
                <a:srgbClr val="000000"/>
              </a:buClr>
              <a:buSzPts val="2000"/>
              <a:buFont typeface="Noto Sans Symbols"/>
              <a:buChar char="❖"/>
            </a:pPr>
            <a:r>
              <a:rPr lang="en-US" sz="2000" b="1" i="0" u="none" strike="noStrike" cap="none">
                <a:solidFill>
                  <a:srgbClr val="030B39"/>
                </a:solidFill>
                <a:latin typeface="Arial"/>
                <a:ea typeface="Arial"/>
                <a:cs typeface="Arial"/>
                <a:sym typeface="Arial"/>
              </a:rPr>
              <a:t>Recreation: Whale/dolphin watch areas, coastal recreation sites, SCUBA diving areas</a:t>
            </a:r>
            <a:endParaRPr/>
          </a:p>
        </p:txBody>
      </p:sp>
      <p:pic>
        <p:nvPicPr>
          <p:cNvPr id="114" name="Google Shape;114;p14" descr="Screen Clipping"/>
          <p:cNvPicPr preferRelativeResize="0"/>
          <p:nvPr/>
        </p:nvPicPr>
        <p:blipFill rotWithShape="1">
          <a:blip r:embed="rId3">
            <a:alphaModFix/>
          </a:blip>
          <a:srcRect/>
          <a:stretch/>
        </p:blipFill>
        <p:spPr>
          <a:xfrm>
            <a:off x="5038725" y="1846344"/>
            <a:ext cx="3200400" cy="2260951"/>
          </a:xfrm>
          <a:prstGeom prst="rect">
            <a:avLst/>
          </a:prstGeom>
          <a:noFill/>
          <a:ln>
            <a:noFill/>
          </a:ln>
          <a:effectLst>
            <a:outerShdw blurRad="292100" dist="139700" dir="2700000" algn="tl" rotWithShape="0">
              <a:srgbClr val="333333">
                <a:alpha val="64705"/>
              </a:srgbClr>
            </a:outerShdw>
          </a:effectLst>
        </p:spPr>
      </p:pic>
      <p:pic>
        <p:nvPicPr>
          <p:cNvPr id="115" name="Google Shape;115;p14" descr="Screen Clipping"/>
          <p:cNvPicPr preferRelativeResize="0"/>
          <p:nvPr/>
        </p:nvPicPr>
        <p:blipFill rotWithShape="1">
          <a:blip r:embed="rId4">
            <a:alphaModFix/>
          </a:blip>
          <a:srcRect/>
          <a:stretch/>
        </p:blipFill>
        <p:spPr>
          <a:xfrm>
            <a:off x="5591175" y="4004958"/>
            <a:ext cx="3200400" cy="1928448"/>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p:nvPr/>
        </p:nvSpPr>
        <p:spPr>
          <a:xfrm>
            <a:off x="0" y="0"/>
            <a:ext cx="9144000" cy="963600"/>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22" name="Google Shape;122;p15"/>
          <p:cNvSpPr txBox="1"/>
          <p:nvPr/>
        </p:nvSpPr>
        <p:spPr>
          <a:xfrm>
            <a:off x="190500" y="189393"/>
            <a:ext cx="8763000" cy="584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3200">
                <a:solidFill>
                  <a:srgbClr val="FFFFFF"/>
                </a:solidFill>
                <a:latin typeface="Georgia"/>
                <a:ea typeface="Georgia"/>
                <a:cs typeface="Georgia"/>
                <a:sym typeface="Georgia"/>
              </a:rPr>
              <a:t>MARCO Signs MOU with MARACOOS</a:t>
            </a:r>
            <a:endParaRPr sz="3200">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3200"/>
              <a:buFont typeface="Arial"/>
              <a:buNone/>
            </a:pPr>
            <a:endParaRPr sz="3200">
              <a:solidFill>
                <a:schemeClr val="lt1"/>
              </a:solidFill>
              <a:latin typeface="Georgia"/>
              <a:ea typeface="Georgia"/>
              <a:cs typeface="Georgia"/>
              <a:sym typeface="Georgia"/>
            </a:endParaRPr>
          </a:p>
        </p:txBody>
      </p:sp>
      <p:pic>
        <p:nvPicPr>
          <p:cNvPr id="123" name="Google Shape;123;p15"/>
          <p:cNvPicPr preferRelativeResize="0"/>
          <p:nvPr/>
        </p:nvPicPr>
        <p:blipFill>
          <a:blip r:embed="rId3"/>
          <a:stretch>
            <a:fillRect/>
          </a:stretch>
        </p:blipFill>
        <p:spPr>
          <a:xfrm>
            <a:off x="4755700" y="1562000"/>
            <a:ext cx="3398375" cy="1759875"/>
          </a:xfrm>
          <a:prstGeom prst="rect">
            <a:avLst/>
          </a:prstGeom>
        </p:spPr>
      </p:pic>
      <p:pic>
        <p:nvPicPr>
          <p:cNvPr id="124" name="Google Shape;124;p15"/>
          <p:cNvPicPr preferRelativeResize="0"/>
          <p:nvPr/>
        </p:nvPicPr>
        <p:blipFill>
          <a:blip r:embed="rId4">
            <a:alphaModFix/>
          </a:blip>
          <a:stretch>
            <a:fillRect/>
          </a:stretch>
        </p:blipFill>
        <p:spPr>
          <a:xfrm>
            <a:off x="4755700" y="3682825"/>
            <a:ext cx="4197799" cy="806498"/>
          </a:xfrm>
          <a:prstGeom prst="rect">
            <a:avLst/>
          </a:prstGeom>
          <a:noFill/>
          <a:ln>
            <a:noFill/>
          </a:ln>
        </p:spPr>
      </p:pic>
      <p:sp>
        <p:nvSpPr>
          <p:cNvPr id="125" name="Google Shape;125;p15"/>
          <p:cNvSpPr txBox="1">
            <a:spLocks noGrp="1"/>
          </p:cNvSpPr>
          <p:nvPr>
            <p:ph type="body" idx="1"/>
          </p:nvPr>
        </p:nvSpPr>
        <p:spPr>
          <a:xfrm>
            <a:off x="306600" y="1562000"/>
            <a:ext cx="3865800" cy="4560300"/>
          </a:xfrm>
          <a:prstGeom prst="rect">
            <a:avLst/>
          </a:prstGeom>
          <a:noFill/>
          <a:ln>
            <a:noFill/>
          </a:ln>
        </p:spPr>
        <p:txBody>
          <a:bodyPr spcFirstLastPara="1" wrap="square" lIns="0" tIns="0" rIns="0" bIns="0" anchor="t" anchorCtr="0">
            <a:noAutofit/>
          </a:bodyPr>
          <a:lstStyle/>
          <a:p>
            <a:pPr marL="342900" lvl="0" indent="-368300" algn="l" rtl="0">
              <a:spcBef>
                <a:spcPts val="0"/>
              </a:spcBef>
              <a:spcAft>
                <a:spcPts val="0"/>
              </a:spcAft>
              <a:buClr>
                <a:schemeClr val="dk1"/>
              </a:buClr>
              <a:buSzPts val="2200"/>
              <a:buFont typeface="Noto Sans Symbols"/>
              <a:buChar char="❖"/>
            </a:pPr>
            <a:r>
              <a:rPr lang="en-US" sz="2400" b="1" dirty="0">
                <a:solidFill>
                  <a:srgbClr val="030B39"/>
                </a:solidFill>
              </a:rPr>
              <a:t>Strengthens and expands collaboration</a:t>
            </a:r>
            <a:endParaRPr sz="2400" b="1" dirty="0">
              <a:solidFill>
                <a:srgbClr val="030B39"/>
              </a:solidFill>
            </a:endParaRPr>
          </a:p>
          <a:p>
            <a:pPr marL="457200" lvl="0" indent="0" algn="l" rtl="0">
              <a:spcBef>
                <a:spcPts val="0"/>
              </a:spcBef>
              <a:spcAft>
                <a:spcPts val="0"/>
              </a:spcAft>
              <a:buNone/>
            </a:pPr>
            <a:endParaRPr sz="2400" b="1" dirty="0">
              <a:solidFill>
                <a:srgbClr val="030B39"/>
              </a:solidFill>
            </a:endParaRPr>
          </a:p>
          <a:p>
            <a:pPr marL="342900" lvl="0" indent="-342900" algn="l" rtl="0">
              <a:spcBef>
                <a:spcPts val="0"/>
              </a:spcBef>
              <a:spcAft>
                <a:spcPts val="0"/>
              </a:spcAft>
              <a:buClr>
                <a:schemeClr val="dk1"/>
              </a:buClr>
              <a:buSzPts val="2200"/>
              <a:buFont typeface="Noto Sans Symbols"/>
              <a:buChar char="❖"/>
            </a:pPr>
            <a:r>
              <a:rPr lang="en-US" sz="2400" b="1" dirty="0">
                <a:solidFill>
                  <a:srgbClr val="030B39"/>
                </a:solidFill>
              </a:rPr>
              <a:t>Ensures data development plans are closely aligned</a:t>
            </a:r>
            <a:endParaRPr sz="2400" b="1" dirty="0">
              <a:solidFill>
                <a:srgbClr val="030B39"/>
              </a:solidFill>
            </a:endParaRPr>
          </a:p>
          <a:p>
            <a:pPr marL="457200" lvl="0" indent="0" algn="l" rtl="0">
              <a:spcBef>
                <a:spcPts val="0"/>
              </a:spcBef>
              <a:spcAft>
                <a:spcPts val="0"/>
              </a:spcAft>
              <a:buNone/>
            </a:pPr>
            <a:endParaRPr sz="2400" b="1" dirty="0">
              <a:solidFill>
                <a:srgbClr val="030B39"/>
              </a:solidFill>
            </a:endParaRPr>
          </a:p>
          <a:p>
            <a:pPr marL="342900" lvl="0" indent="-342900" algn="l" rtl="0">
              <a:spcBef>
                <a:spcPts val="0"/>
              </a:spcBef>
              <a:spcAft>
                <a:spcPts val="0"/>
              </a:spcAft>
              <a:buClr>
                <a:schemeClr val="dk1"/>
              </a:buClr>
              <a:buSzPts val="2200"/>
              <a:buFont typeface="Noto Sans Symbols"/>
              <a:buChar char="❖"/>
            </a:pPr>
            <a:r>
              <a:rPr lang="en-US" sz="2400" b="1" dirty="0">
                <a:solidFill>
                  <a:srgbClr val="030B39"/>
                </a:solidFill>
              </a:rPr>
              <a:t>Formalizes commitment to continue </a:t>
            </a:r>
            <a:r>
              <a:rPr lang="en-US" sz="2400" b="1" dirty="0" smtClean="0">
                <a:solidFill>
                  <a:srgbClr val="030B39"/>
                </a:solidFill>
              </a:rPr>
              <a:t>                         co-coordinating </a:t>
            </a:r>
            <a:r>
              <a:rPr lang="en-US" sz="2400" b="1" dirty="0">
                <a:solidFill>
                  <a:srgbClr val="030B39"/>
                </a:solidFill>
              </a:rPr>
              <a:t>the Mid-Atlantic Coastal Acidification Network</a:t>
            </a:r>
            <a:endParaRPr sz="1400" dirty="0">
              <a:solidFill>
                <a:schemeClr val="dk1"/>
              </a:solidFill>
            </a:endParaRPr>
          </a:p>
          <a:p>
            <a:pPr marL="0" lvl="0" indent="0" algn="l" rtl="0">
              <a:lnSpc>
                <a:spcPct val="100000"/>
              </a:lnSpc>
              <a:spcBef>
                <a:spcPts val="0"/>
              </a:spcBef>
              <a:spcAft>
                <a:spcPts val="0"/>
              </a:spcAft>
              <a:buClr>
                <a:srgbClr val="595958"/>
              </a:buClr>
              <a:buSzPts val="2405"/>
              <a:buNone/>
            </a:pPr>
            <a:endParaRPr sz="2800" b="1" dirty="0">
              <a:solidFill>
                <a:srgbClr val="030B39"/>
              </a:solidFill>
            </a:endParaRPr>
          </a:p>
          <a:p>
            <a:pPr marL="0" lvl="0" indent="0" algn="l" rtl="0">
              <a:lnSpc>
                <a:spcPct val="100000"/>
              </a:lnSpc>
              <a:spcBef>
                <a:spcPts val="1800"/>
              </a:spcBef>
              <a:spcAft>
                <a:spcPts val="0"/>
              </a:spcAft>
              <a:buClr>
                <a:srgbClr val="595958"/>
              </a:buClr>
              <a:buSzPts val="2405"/>
              <a:buNone/>
            </a:pPr>
            <a:endParaRPr sz="2800" b="0" i="0" u="none" strike="noStrike" cap="none" dirty="0">
              <a:solidFill>
                <a:srgbClr val="595958"/>
              </a:solidFill>
            </a:endParaRPr>
          </a:p>
          <a:p>
            <a:pPr marL="0" marR="0" lvl="0" indent="0" algn="l" rtl="0">
              <a:lnSpc>
                <a:spcPct val="80000"/>
              </a:lnSpc>
              <a:spcBef>
                <a:spcPts val="1800"/>
              </a:spcBef>
              <a:spcAft>
                <a:spcPts val="0"/>
              </a:spcAft>
              <a:buClr>
                <a:srgbClr val="595958"/>
              </a:buClr>
              <a:buSzPts val="1480"/>
              <a:buFont typeface="Arial"/>
              <a:buNone/>
            </a:pPr>
            <a:endParaRPr sz="1480" b="0" i="0" u="none" strike="noStrike" cap="none" dirty="0">
              <a:solidFill>
                <a:srgbClr val="59595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2" name="Google Shape;132;p16"/>
          <p:cNvSpPr/>
          <p:nvPr/>
        </p:nvSpPr>
        <p:spPr>
          <a:xfrm>
            <a:off x="0" y="0"/>
            <a:ext cx="9144000" cy="963562"/>
          </a:xfrm>
          <a:prstGeom prst="rect">
            <a:avLst/>
          </a:prstGeom>
          <a:solidFill>
            <a:srgbClr val="152F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39BAE"/>
              </a:solidFill>
              <a:latin typeface="Calibri"/>
              <a:ea typeface="Calibri"/>
              <a:cs typeface="Calibri"/>
              <a:sym typeface="Calibri"/>
            </a:endParaRPr>
          </a:p>
        </p:txBody>
      </p:sp>
      <p:sp>
        <p:nvSpPr>
          <p:cNvPr id="133" name="Google Shape;133;p16"/>
          <p:cNvSpPr txBox="1"/>
          <p:nvPr/>
        </p:nvSpPr>
        <p:spPr>
          <a:xfrm>
            <a:off x="190500" y="189393"/>
            <a:ext cx="87630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Georgia"/>
                <a:ea typeface="Georgia"/>
                <a:cs typeface="Georgia"/>
                <a:sym typeface="Georgia"/>
              </a:rPr>
              <a:t>Marine Debris Reduction &amp; Prevention</a:t>
            </a:r>
            <a:endParaRPr sz="3200" b="0" i="0" u="none" strike="noStrike" cap="none">
              <a:solidFill>
                <a:schemeClr val="lt1"/>
              </a:solidFill>
              <a:latin typeface="Georgia"/>
              <a:ea typeface="Georgia"/>
              <a:cs typeface="Georgia"/>
              <a:sym typeface="Georgia"/>
            </a:endParaRPr>
          </a:p>
        </p:txBody>
      </p:sp>
      <p:sp>
        <p:nvSpPr>
          <p:cNvPr id="134" name="Google Shape;134;p16"/>
          <p:cNvSpPr txBox="1"/>
          <p:nvPr/>
        </p:nvSpPr>
        <p:spPr>
          <a:xfrm>
            <a:off x="635980" y="1584356"/>
            <a:ext cx="3032911" cy="4047262"/>
          </a:xfrm>
          <a:prstGeom prst="rect">
            <a:avLst/>
          </a:prstGeom>
          <a:solidFill>
            <a:srgbClr val="030B39">
              <a:alpha val="49803"/>
            </a:srgbClr>
          </a:solidFill>
          <a:ln>
            <a:noFill/>
          </a:ln>
        </p:spPr>
        <p:txBody>
          <a:bodyPr spcFirstLastPara="1" wrap="square" lIns="182875" tIns="182875" rIns="182875" bIns="182875" anchor="ctr" anchorCtr="0">
            <a:spAutoFit/>
          </a:bodyPr>
          <a:lstStyle/>
          <a:p>
            <a:pPr marL="0" marR="0" lvl="0" indent="0" algn="l" rtl="0">
              <a:lnSpc>
                <a:spcPct val="100000"/>
              </a:lnSpc>
              <a:spcBef>
                <a:spcPts val="0"/>
              </a:spcBef>
              <a:spcAft>
                <a:spcPts val="0"/>
              </a:spcAft>
              <a:buNone/>
            </a:pPr>
            <a:r>
              <a:rPr lang="en-US" sz="2800" b="1" i="0" u="none" strike="noStrike" cap="none">
                <a:solidFill>
                  <a:srgbClr val="92C6E0"/>
                </a:solidFill>
                <a:latin typeface="Arial"/>
                <a:ea typeface="Arial"/>
                <a:cs typeface="Arial"/>
                <a:sym typeface="Arial"/>
              </a:rPr>
              <a:t>Areas of Concentration: </a:t>
            </a:r>
            <a:endParaRPr/>
          </a:p>
          <a:p>
            <a:pPr marL="0" marR="0" lvl="0" indent="0" algn="l" rtl="0">
              <a:lnSpc>
                <a:spcPct val="100000"/>
              </a:lnSpc>
              <a:spcBef>
                <a:spcPts val="1800"/>
              </a:spcBef>
              <a:spcAft>
                <a:spcPts val="0"/>
              </a:spcAft>
              <a:buNone/>
            </a:pPr>
            <a:r>
              <a:rPr lang="en-US" sz="2800" b="1" i="0" u="none" strike="noStrike" cap="none">
                <a:solidFill>
                  <a:srgbClr val="FFFFFF"/>
                </a:solidFill>
                <a:latin typeface="Arial"/>
                <a:ea typeface="Arial"/>
                <a:cs typeface="Arial"/>
                <a:sym typeface="Arial"/>
              </a:rPr>
              <a:t>Reduction and prevention of litter such as balloons that pose a hazard to marine life</a:t>
            </a:r>
            <a:endParaRPr sz="148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909</Words>
  <Application>Microsoft Office PowerPoint</Application>
  <PresentationFormat>On-screen Show (4:3)</PresentationFormat>
  <Paragraphs>130</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Georgia</vt:lpstr>
      <vt:lpstr>Noto Sans Symbols</vt:lpstr>
      <vt:lpstr>Times New Roman</vt:lpstr>
      <vt:lpstr>Wingdings</vt:lpstr>
      <vt:lpstr>Office Theme</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Policy Committee Update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Vilacoba, Karl</cp:lastModifiedBy>
  <cp:revision>3</cp:revision>
  <dcterms:modified xsi:type="dcterms:W3CDTF">2022-01-11T17:14:15Z</dcterms:modified>
</cp:coreProperties>
</file>